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82" d="100"/>
          <a:sy n="82" d="100"/>
        </p:scale>
        <p:origin x="114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DE73-9C94-E817-5CDC-353DFBFF4C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5F5441-17D0-24F5-505E-3654ADF51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BA237C-208A-F9E5-B4BC-80EE4A6C6728}"/>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5" name="Footer Placeholder 4">
            <a:extLst>
              <a:ext uri="{FF2B5EF4-FFF2-40B4-BE49-F238E27FC236}">
                <a16:creationId xmlns:a16="http://schemas.microsoft.com/office/drawing/2014/main" id="{A7854393-A965-5463-2AA4-CD188D1A7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F01E7-C3E6-EF98-18AF-47290E358059}"/>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106543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37E9-A851-8D86-1A1B-C2A780896D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42F223-D0ED-439A-911E-B4EF6DBB7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6059C-45A7-9636-58F2-DDA8350AFB8E}"/>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5" name="Footer Placeholder 4">
            <a:extLst>
              <a:ext uri="{FF2B5EF4-FFF2-40B4-BE49-F238E27FC236}">
                <a16:creationId xmlns:a16="http://schemas.microsoft.com/office/drawing/2014/main" id="{02B9CDAA-3788-23E2-FBAA-2081D81DE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D661F-B9C0-A4B9-D7AD-18265992B0C2}"/>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75552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9DA13-7CE7-A439-B18A-F6DBFEEB29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2F7F4B-7D27-8D44-63D1-EF1AAE35B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1311B-7A5A-9836-9FFA-CA2020CBA489}"/>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5" name="Footer Placeholder 4">
            <a:extLst>
              <a:ext uri="{FF2B5EF4-FFF2-40B4-BE49-F238E27FC236}">
                <a16:creationId xmlns:a16="http://schemas.microsoft.com/office/drawing/2014/main" id="{741EEC43-CACB-041E-09B3-87E123921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E54F9-152B-02BF-5E31-C244F943C298}"/>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221076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666A-8C32-AF7B-478C-BE0FF5D85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8482B-1427-3C27-FA5F-12B4B81B2E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E430D-2BD1-FB12-1E4D-EE84CA6D5BC1}"/>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5" name="Footer Placeholder 4">
            <a:extLst>
              <a:ext uri="{FF2B5EF4-FFF2-40B4-BE49-F238E27FC236}">
                <a16:creationId xmlns:a16="http://schemas.microsoft.com/office/drawing/2014/main" id="{44D96EF4-6BDF-2276-3B3A-DB765D667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F7857-926D-3307-F1EE-4B7565960097}"/>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143841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D9CD-80B0-AC71-3239-35ABFAC04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86F77-6C0C-9C0D-8318-99A6E54502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406AB0-4B9C-3DB5-7AF4-A88B8C0D749C}"/>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5" name="Footer Placeholder 4">
            <a:extLst>
              <a:ext uri="{FF2B5EF4-FFF2-40B4-BE49-F238E27FC236}">
                <a16:creationId xmlns:a16="http://schemas.microsoft.com/office/drawing/2014/main" id="{C7BA8E6A-A502-C5AA-61D3-82A4DE9B7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5DD65-7A3B-E579-7BA7-0E2BDA51B658}"/>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248820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34A5-E872-FE99-CD71-F0F816716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97775-9369-08A9-C9CE-87C40018E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D15B1F-9601-30E0-F79E-DCAF820E61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4F7B74-9B25-B05B-015E-3BFA438D38F5}"/>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6" name="Footer Placeholder 5">
            <a:extLst>
              <a:ext uri="{FF2B5EF4-FFF2-40B4-BE49-F238E27FC236}">
                <a16:creationId xmlns:a16="http://schemas.microsoft.com/office/drawing/2014/main" id="{1B58872E-9FF6-CA51-02B4-7C2CA119D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32366-D42B-7766-9CB3-9B8C62110BD6}"/>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121616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9877-97D0-501D-64CF-609DCD6572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9AA0B-FEF2-B1CD-BC16-10A5BC3B7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95E1EE-6211-07B3-0DA4-39DA07865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65C77C-C463-2864-DBAA-F112D3D47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61D21-DF2A-FE39-235A-21EC736C0D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D3D19-A630-6161-1E92-5C23F315CAD1}"/>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8" name="Footer Placeholder 7">
            <a:extLst>
              <a:ext uri="{FF2B5EF4-FFF2-40B4-BE49-F238E27FC236}">
                <a16:creationId xmlns:a16="http://schemas.microsoft.com/office/drawing/2014/main" id="{26107C47-BC9F-D972-7250-5D16E4287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E06CD6-4EAC-C7EF-8870-9B59A98181A5}"/>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329717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944E-6D6F-B5B3-1CD9-FE3C52D17F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79443-6A2A-BFC3-B862-B89CB0BE4999}"/>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4" name="Footer Placeholder 3">
            <a:extLst>
              <a:ext uri="{FF2B5EF4-FFF2-40B4-BE49-F238E27FC236}">
                <a16:creationId xmlns:a16="http://schemas.microsoft.com/office/drawing/2014/main" id="{D9DF796B-C637-7D52-6E60-26D90C2E3B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EDA697-339B-AAFF-F52E-7630AEF61506}"/>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113607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35A6C-C071-B375-C95E-D17F6C92D3F6}"/>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3" name="Footer Placeholder 2">
            <a:extLst>
              <a:ext uri="{FF2B5EF4-FFF2-40B4-BE49-F238E27FC236}">
                <a16:creationId xmlns:a16="http://schemas.microsoft.com/office/drawing/2014/main" id="{DAA4E06C-17CA-B7D8-499C-AA356043B5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42A99-2EA9-8917-AF0B-C8D3A1A3565E}"/>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195800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ADCE-469A-D5E6-6E8D-8D7D1D87D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83CC01-4F30-1DC0-5BEB-80680EFF0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D571F-DEB2-7668-5BF7-8AF800FF1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3F763-C688-6F03-946E-0C44E8A602AF}"/>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6" name="Footer Placeholder 5">
            <a:extLst>
              <a:ext uri="{FF2B5EF4-FFF2-40B4-BE49-F238E27FC236}">
                <a16:creationId xmlns:a16="http://schemas.microsoft.com/office/drawing/2014/main" id="{AE643AC3-3C8C-BD88-E7D1-7BE54A6D2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73A4C-E132-9647-597F-079DA17E649B}"/>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109028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20D2-AB25-9A55-1A2C-685BB429F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6D844-664C-B5F1-A2FF-B460287F4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752A3-AA85-F1A7-4C88-C0EF7742A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F71ED-2DBE-A32B-87C9-64E73C8E6DE3}"/>
              </a:ext>
            </a:extLst>
          </p:cNvPr>
          <p:cNvSpPr>
            <a:spLocks noGrp="1"/>
          </p:cNvSpPr>
          <p:nvPr>
            <p:ph type="dt" sz="half" idx="10"/>
          </p:nvPr>
        </p:nvSpPr>
        <p:spPr/>
        <p:txBody>
          <a:bodyPr/>
          <a:lstStyle/>
          <a:p>
            <a:fld id="{D0751920-7B45-43F8-A5A7-0E3F29F8F61F}" type="datetimeFigureOut">
              <a:rPr lang="en-US" smtClean="0"/>
              <a:t>5/20/2025</a:t>
            </a:fld>
            <a:endParaRPr lang="en-US"/>
          </a:p>
        </p:txBody>
      </p:sp>
      <p:sp>
        <p:nvSpPr>
          <p:cNvPr id="6" name="Footer Placeholder 5">
            <a:extLst>
              <a:ext uri="{FF2B5EF4-FFF2-40B4-BE49-F238E27FC236}">
                <a16:creationId xmlns:a16="http://schemas.microsoft.com/office/drawing/2014/main" id="{A81103E7-539C-22B5-A103-B4003D91CC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DB2BC-6AF1-DE9C-72A2-72AAD9D38B9F}"/>
              </a:ext>
            </a:extLst>
          </p:cNvPr>
          <p:cNvSpPr>
            <a:spLocks noGrp="1"/>
          </p:cNvSpPr>
          <p:nvPr>
            <p:ph type="sldNum" sz="quarter" idx="12"/>
          </p:nvPr>
        </p:nvSpPr>
        <p:spPr/>
        <p:txBody>
          <a:bodyPr/>
          <a:lstStyle/>
          <a:p>
            <a:fld id="{4726BFA2-001D-4684-8F0E-98D28F31F24F}" type="slidenum">
              <a:rPr lang="en-US" smtClean="0"/>
              <a:t>‹#›</a:t>
            </a:fld>
            <a:endParaRPr lang="en-US"/>
          </a:p>
        </p:txBody>
      </p:sp>
    </p:spTree>
    <p:extLst>
      <p:ext uri="{BB962C8B-B14F-4D97-AF65-F5344CB8AC3E}">
        <p14:creationId xmlns:p14="http://schemas.microsoft.com/office/powerpoint/2010/main" val="44658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D36B9-AC8D-E89C-4D23-770ACFEA69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5964C-1528-851F-EAB1-932BE39177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D1292-C3DE-A400-CF31-0B0DA07EC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751920-7B45-43F8-A5A7-0E3F29F8F61F}" type="datetimeFigureOut">
              <a:rPr lang="en-US" smtClean="0"/>
              <a:t>5/20/2025</a:t>
            </a:fld>
            <a:endParaRPr lang="en-US"/>
          </a:p>
        </p:txBody>
      </p:sp>
      <p:sp>
        <p:nvSpPr>
          <p:cNvPr id="5" name="Footer Placeholder 4">
            <a:extLst>
              <a:ext uri="{FF2B5EF4-FFF2-40B4-BE49-F238E27FC236}">
                <a16:creationId xmlns:a16="http://schemas.microsoft.com/office/drawing/2014/main" id="{4181B1CB-BC9B-9DF1-9767-EBB7512CF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BE010B-EB1B-ABCC-E28D-69843B3BE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26BFA2-001D-4684-8F0E-98D28F31F24F}" type="slidenum">
              <a:rPr lang="en-US" smtClean="0"/>
              <a:t>‹#›</a:t>
            </a:fld>
            <a:endParaRPr lang="en-US"/>
          </a:p>
        </p:txBody>
      </p:sp>
    </p:spTree>
    <p:extLst>
      <p:ext uri="{BB962C8B-B14F-4D97-AF65-F5344CB8AC3E}">
        <p14:creationId xmlns:p14="http://schemas.microsoft.com/office/powerpoint/2010/main" val="178165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rossmoorcameraclublw.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3BD62-12D4-4A12-FB44-3B48550F789A}"/>
              </a:ext>
            </a:extLst>
          </p:cNvPr>
          <p:cNvSpPr>
            <a:spLocks noGrp="1"/>
          </p:cNvSpPr>
          <p:nvPr>
            <p:ph type="title"/>
          </p:nvPr>
        </p:nvSpPr>
        <p:spPr/>
        <p:txBody>
          <a:bodyPr/>
          <a:lstStyle/>
          <a:p>
            <a:pPr algn="ctr"/>
            <a:r>
              <a:rPr lang="en-US" dirty="0">
                <a:latin typeface="Britannic Bold" panose="020B0903060703020204" pitchFamily="34" charset="0"/>
              </a:rPr>
              <a:t>Rossmoor Camera Club</a:t>
            </a:r>
            <a:br>
              <a:rPr lang="en-US" dirty="0">
                <a:latin typeface="Britannic Bold" panose="020B0903060703020204" pitchFamily="34" charset="0"/>
              </a:rPr>
            </a:br>
            <a:r>
              <a:rPr lang="en-US" dirty="0">
                <a:latin typeface="Britannic Bold" panose="020B0903060703020204" pitchFamily="34" charset="0"/>
              </a:rPr>
              <a:t>Yearbook 2024 - 2025</a:t>
            </a:r>
          </a:p>
        </p:txBody>
      </p:sp>
      <p:pic>
        <p:nvPicPr>
          <p:cNvPr id="6" name="Picture 5" descr="A building in the snow&#10;&#10;AI-generated content may be incorrect.">
            <a:extLst>
              <a:ext uri="{FF2B5EF4-FFF2-40B4-BE49-F238E27FC236}">
                <a16:creationId xmlns:a16="http://schemas.microsoft.com/office/drawing/2014/main" id="{E3C014E6-F85E-D518-F154-809F2A7C5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79" y="2692571"/>
            <a:ext cx="3890791" cy="2592848"/>
          </a:xfrm>
          <a:prstGeom prst="rect">
            <a:avLst/>
          </a:prstGeom>
        </p:spPr>
      </p:pic>
      <p:pic>
        <p:nvPicPr>
          <p:cNvPr id="8" name="Picture 7" descr="A lifeguard chair on a beach&#10;&#10;AI-generated content may be incorrect.">
            <a:extLst>
              <a:ext uri="{FF2B5EF4-FFF2-40B4-BE49-F238E27FC236}">
                <a16:creationId xmlns:a16="http://schemas.microsoft.com/office/drawing/2014/main" id="{56EFAE55-48DA-94B2-1796-C8F73CC99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78" y="1821051"/>
            <a:ext cx="2789372" cy="3719163"/>
          </a:xfrm>
          <a:prstGeom prst="rect">
            <a:avLst/>
          </a:prstGeom>
        </p:spPr>
      </p:pic>
      <p:pic>
        <p:nvPicPr>
          <p:cNvPr id="10" name="Picture 9" descr="A foggy morning over a rocky cliff&#10;&#10;AI-generated content may be incorrect.">
            <a:extLst>
              <a:ext uri="{FF2B5EF4-FFF2-40B4-BE49-F238E27FC236}">
                <a16:creationId xmlns:a16="http://schemas.microsoft.com/office/drawing/2014/main" id="{B7DA5140-D71B-EA38-859E-86B7D4762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4054" y="2105899"/>
            <a:ext cx="4160778" cy="2416285"/>
          </a:xfrm>
          <a:prstGeom prst="rect">
            <a:avLst/>
          </a:prstGeom>
        </p:spPr>
      </p:pic>
      <p:sp>
        <p:nvSpPr>
          <p:cNvPr id="13" name="TextBox 12">
            <a:extLst>
              <a:ext uri="{FF2B5EF4-FFF2-40B4-BE49-F238E27FC236}">
                <a16:creationId xmlns:a16="http://schemas.microsoft.com/office/drawing/2014/main" id="{5E828AF0-C6D5-2F02-CECA-CE7D35490C9F}"/>
              </a:ext>
            </a:extLst>
          </p:cNvPr>
          <p:cNvSpPr txBox="1"/>
          <p:nvPr/>
        </p:nvSpPr>
        <p:spPr>
          <a:xfrm>
            <a:off x="838200" y="5285419"/>
            <a:ext cx="3674841" cy="646331"/>
          </a:xfrm>
          <a:prstGeom prst="rect">
            <a:avLst/>
          </a:prstGeom>
          <a:noFill/>
        </p:spPr>
        <p:txBody>
          <a:bodyPr wrap="square" rtlCol="0">
            <a:spAutoFit/>
          </a:bodyPr>
          <a:lstStyle/>
          <a:p>
            <a:r>
              <a:rPr lang="en-US" dirty="0"/>
              <a:t>Advanced, </a:t>
            </a:r>
            <a:r>
              <a:rPr lang="en-US" b="0" i="0" dirty="0">
                <a:solidFill>
                  <a:srgbClr val="050505"/>
                </a:solidFill>
                <a:effectLst/>
                <a:latin typeface="Roboto" panose="02000000000000000000" pitchFamily="2" charset="0"/>
              </a:rPr>
              <a:t>John Long, </a:t>
            </a:r>
          </a:p>
          <a:p>
            <a:r>
              <a:rPr lang="en-US" b="0" i="0" dirty="0">
                <a:solidFill>
                  <a:srgbClr val="050505"/>
                </a:solidFill>
                <a:effectLst/>
                <a:latin typeface="Roboto" panose="02000000000000000000" pitchFamily="2" charset="0"/>
              </a:rPr>
              <a:t>Snowbound at The Federal Cafe</a:t>
            </a:r>
            <a:endParaRPr lang="en-US" dirty="0"/>
          </a:p>
        </p:txBody>
      </p:sp>
      <p:sp>
        <p:nvSpPr>
          <p:cNvPr id="14" name="TextBox 13">
            <a:extLst>
              <a:ext uri="{FF2B5EF4-FFF2-40B4-BE49-F238E27FC236}">
                <a16:creationId xmlns:a16="http://schemas.microsoft.com/office/drawing/2014/main" id="{80222528-30D9-CF0E-3126-E28CF9D9AC6F}"/>
              </a:ext>
            </a:extLst>
          </p:cNvPr>
          <p:cNvSpPr txBox="1"/>
          <p:nvPr/>
        </p:nvSpPr>
        <p:spPr>
          <a:xfrm>
            <a:off x="4866471" y="5540214"/>
            <a:ext cx="2651179" cy="646331"/>
          </a:xfrm>
          <a:prstGeom prst="rect">
            <a:avLst/>
          </a:prstGeom>
          <a:noFill/>
        </p:spPr>
        <p:txBody>
          <a:bodyPr wrap="square" rtlCol="0">
            <a:spAutoFit/>
          </a:bodyPr>
          <a:lstStyle/>
          <a:p>
            <a:r>
              <a:rPr lang="en-US" dirty="0"/>
              <a:t>General, </a:t>
            </a:r>
            <a:r>
              <a:rPr lang="en-US" b="0" i="0" dirty="0">
                <a:solidFill>
                  <a:srgbClr val="0A0A0A"/>
                </a:solidFill>
                <a:effectLst/>
                <a:latin typeface="Roboto" panose="02000000000000000000" pitchFamily="2" charset="0"/>
              </a:rPr>
              <a:t>Evelyn Brown, Ocean City Sunrise</a:t>
            </a:r>
            <a:endParaRPr lang="en-US" dirty="0"/>
          </a:p>
        </p:txBody>
      </p:sp>
      <p:sp>
        <p:nvSpPr>
          <p:cNvPr id="15" name="TextBox 14">
            <a:extLst>
              <a:ext uri="{FF2B5EF4-FFF2-40B4-BE49-F238E27FC236}">
                <a16:creationId xmlns:a16="http://schemas.microsoft.com/office/drawing/2014/main" id="{BF789A69-B458-4A51-E0EE-35DD564412D1}"/>
              </a:ext>
            </a:extLst>
          </p:cNvPr>
          <p:cNvSpPr txBox="1"/>
          <p:nvPr/>
        </p:nvSpPr>
        <p:spPr>
          <a:xfrm>
            <a:off x="8313470" y="4522184"/>
            <a:ext cx="3541362" cy="646331"/>
          </a:xfrm>
          <a:prstGeom prst="rect">
            <a:avLst/>
          </a:prstGeom>
          <a:noFill/>
        </p:spPr>
        <p:txBody>
          <a:bodyPr wrap="square" rtlCol="0">
            <a:spAutoFit/>
          </a:bodyPr>
          <a:lstStyle/>
          <a:p>
            <a:r>
              <a:rPr lang="en-US" dirty="0"/>
              <a:t>Intermediate, </a:t>
            </a:r>
            <a:r>
              <a:rPr lang="en-US" b="0" i="0" dirty="0">
                <a:solidFill>
                  <a:srgbClr val="080808"/>
                </a:solidFill>
                <a:effectLst/>
                <a:latin typeface="Roboto" panose="02000000000000000000" pitchFamily="2" charset="0"/>
              </a:rPr>
              <a:t>Woody Shields, Dolly Sods</a:t>
            </a:r>
            <a:endParaRPr lang="en-US" dirty="0"/>
          </a:p>
        </p:txBody>
      </p:sp>
    </p:spTree>
    <p:extLst>
      <p:ext uri="{BB962C8B-B14F-4D97-AF65-F5344CB8AC3E}">
        <p14:creationId xmlns:p14="http://schemas.microsoft.com/office/powerpoint/2010/main" val="247940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0D8D-5458-AB04-FA3D-4ADBF3653101}"/>
              </a:ext>
            </a:extLst>
          </p:cNvPr>
          <p:cNvSpPr>
            <a:spLocks noGrp="1"/>
          </p:cNvSpPr>
          <p:nvPr>
            <p:ph type="title"/>
          </p:nvPr>
        </p:nvSpPr>
        <p:spPr>
          <a:xfrm>
            <a:off x="838200" y="365125"/>
            <a:ext cx="10515600" cy="677291"/>
          </a:xfrm>
        </p:spPr>
        <p:txBody>
          <a:bodyPr>
            <a:normAutofit fontScale="90000"/>
          </a:bodyPr>
          <a:lstStyle/>
          <a:p>
            <a:br>
              <a:rPr lang="en-US" sz="24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24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RCC Competition Subjects for 2024/2025</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151" name="Picture 7" descr="A bridge with a bridge in the background&#10;&#10;Description automatically generated">
            <a:extLst>
              <a:ext uri="{FF2B5EF4-FFF2-40B4-BE49-F238E27FC236}">
                <a16:creationId xmlns:a16="http://schemas.microsoft.com/office/drawing/2014/main" id="{7512F6CB-D9CC-A6AA-FD02-0C4EA4EAB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 y="2345439"/>
            <a:ext cx="10735057" cy="13107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1" descr="A collage of a tiger and a person&#10;&#10;Description automatically generated">
            <a:extLst>
              <a:ext uri="{FF2B5EF4-FFF2-40B4-BE49-F238E27FC236}">
                <a16:creationId xmlns:a16="http://schemas.microsoft.com/office/drawing/2014/main" id="{13B91CD8-9E9B-23DB-D33E-BDB0429A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 y="3991560"/>
            <a:ext cx="10428270" cy="1473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a:extLst>
              <a:ext uri="{FF2B5EF4-FFF2-40B4-BE49-F238E27FC236}">
                <a16:creationId xmlns:a16="http://schemas.microsoft.com/office/drawing/2014/main" id="{C7405781-E742-0516-B0FC-346665395B8E}"/>
              </a:ext>
            </a:extLst>
          </p:cNvPr>
          <p:cNvSpPr>
            <a:spLocks noChangeArrowheads="1"/>
          </p:cNvSpPr>
          <p:nvPr/>
        </p:nvSpPr>
        <p:spPr bwMode="auto">
          <a:xfrm>
            <a:off x="767321" y="3656143"/>
            <a:ext cx="595274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 26, 2024 - Faces: One or more human or animals faces. </a:t>
            </a: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Exmples</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AA74F1A-8117-2BEA-D607-E1B931A97563}"/>
              </a:ext>
            </a:extLst>
          </p:cNvPr>
          <p:cNvSpPr txBox="1"/>
          <p:nvPr/>
        </p:nvSpPr>
        <p:spPr>
          <a:xfrm>
            <a:off x="838200" y="902026"/>
            <a:ext cx="9189720" cy="1107996"/>
          </a:xfrm>
          <a:prstGeom prst="rect">
            <a:avLst/>
          </a:prstGeom>
          <a:noFill/>
        </p:spPr>
        <p:txBody>
          <a:bodyPr wrap="square" rtlCol="0">
            <a:spAutoFit/>
          </a:bodyPr>
          <a:lstStyle/>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Sept. 24, 2024 - Open Subject: Competition open to all images. Post-processing allows for removal of distracting features, e.g., a limb of a tree or a passerby on the edge. However, no new images from another photo e.g., clouds in the sky, can be added. </a:t>
            </a:r>
          </a:p>
          <a:p>
            <a:endParaRPr lang="en-US" dirty="0"/>
          </a:p>
        </p:txBody>
      </p:sp>
      <p:sp>
        <p:nvSpPr>
          <p:cNvPr id="11" name="TextBox 10">
            <a:extLst>
              <a:ext uri="{FF2B5EF4-FFF2-40B4-BE49-F238E27FC236}">
                <a16:creationId xmlns:a16="http://schemas.microsoft.com/office/drawing/2014/main" id="{BE1081C1-4129-EF88-ECB4-18F75D5B447B}"/>
              </a:ext>
            </a:extLst>
          </p:cNvPr>
          <p:cNvSpPr txBox="1"/>
          <p:nvPr/>
        </p:nvSpPr>
        <p:spPr>
          <a:xfrm>
            <a:off x="838200" y="1819111"/>
            <a:ext cx="9189720" cy="861774"/>
          </a:xfrm>
          <a:prstGeom prst="rect">
            <a:avLst/>
          </a:prstGeom>
          <a:noFill/>
        </p:spPr>
        <p:txBody>
          <a:bodyPr wrap="square" rtlCol="0">
            <a:spAutoFit/>
          </a:bodyPr>
          <a:lstStyle/>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Oct. 22, 2024 - Leading Lines – A photo that captures an image that naturally draws your eye towards a specific point of interest. Examples: </a:t>
            </a:r>
          </a:p>
          <a:p>
            <a:endParaRPr lang="en-US" dirty="0"/>
          </a:p>
        </p:txBody>
      </p:sp>
      <p:sp>
        <p:nvSpPr>
          <p:cNvPr id="3" name="TextBox 2">
            <a:extLst>
              <a:ext uri="{FF2B5EF4-FFF2-40B4-BE49-F238E27FC236}">
                <a16:creationId xmlns:a16="http://schemas.microsoft.com/office/drawing/2014/main" id="{7687BA9F-E35C-BAF1-9226-601ACC33C4D9}"/>
              </a:ext>
            </a:extLst>
          </p:cNvPr>
          <p:cNvSpPr txBox="1"/>
          <p:nvPr/>
        </p:nvSpPr>
        <p:spPr>
          <a:xfrm>
            <a:off x="922149" y="5641383"/>
            <a:ext cx="8818536" cy="861774"/>
          </a:xfrm>
          <a:prstGeom prst="rect">
            <a:avLst/>
          </a:prstGeom>
          <a:noFill/>
        </p:spPr>
        <p:txBody>
          <a:bodyPr wrap="square" rtlCol="0">
            <a:spAutoFit/>
          </a:bodyPr>
          <a:lstStyle/>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Jan. 28, 2025 –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Open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Advanced techniques allowed, unrestrictive. Every image element must be from the submitting photographer.</a:t>
            </a:r>
          </a:p>
          <a:p>
            <a:endParaRPr lang="en-US" dirty="0"/>
          </a:p>
        </p:txBody>
      </p:sp>
    </p:spTree>
    <p:extLst>
      <p:ext uri="{BB962C8B-B14F-4D97-AF65-F5344CB8AC3E}">
        <p14:creationId xmlns:p14="http://schemas.microsoft.com/office/powerpoint/2010/main" val="115500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AC7D-FCEE-6BFE-672D-8EB5E60113FB}"/>
              </a:ext>
            </a:extLst>
          </p:cNvPr>
          <p:cNvSpPr>
            <a:spLocks noGrp="1"/>
          </p:cNvSpPr>
          <p:nvPr>
            <p:ph type="title"/>
          </p:nvPr>
        </p:nvSpPr>
        <p:spPr>
          <a:xfrm>
            <a:off x="838200" y="297895"/>
            <a:ext cx="10515600" cy="649859"/>
          </a:xfrm>
        </p:spPr>
        <p:txBody>
          <a:bodyPr>
            <a:normAutofit/>
          </a:bodyPr>
          <a:lstStyle/>
          <a:p>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RCC Competition Subjects for 2024 - 2025</a:t>
            </a:r>
            <a:endParaRPr lang="en-US" sz="2400" dirty="0"/>
          </a:p>
        </p:txBody>
      </p:sp>
      <p:sp>
        <p:nvSpPr>
          <p:cNvPr id="4" name="TextBox 3">
            <a:extLst>
              <a:ext uri="{FF2B5EF4-FFF2-40B4-BE49-F238E27FC236}">
                <a16:creationId xmlns:a16="http://schemas.microsoft.com/office/drawing/2014/main" id="{A38A91EE-913D-6DB5-71FF-4A245174DBE2}"/>
              </a:ext>
            </a:extLst>
          </p:cNvPr>
          <p:cNvSpPr txBox="1"/>
          <p:nvPr/>
        </p:nvSpPr>
        <p:spPr>
          <a:xfrm>
            <a:off x="838200" y="878692"/>
            <a:ext cx="9573768" cy="830997"/>
          </a:xfrm>
          <a:prstGeom prst="rect">
            <a:avLst/>
          </a:prstGeom>
          <a:noFill/>
        </p:spPr>
        <p:txBody>
          <a:bodyPr wrap="square" rtlCol="0">
            <a:spAutoFit/>
          </a:bodyPr>
          <a:lstStyle/>
          <a:p>
            <a:r>
              <a:rPr lang="en-US" sz="1600" dirty="0"/>
              <a:t>Feb. 25, 2025 - Travel: An image beyond 50 miles of Leisure World that portrays the land, buildings, people, or culture in its natural (not posed) state. This does not include images of the act or mode of traveling, e.g., inside an airplane or a train crossing a bridge.</a:t>
            </a:r>
          </a:p>
        </p:txBody>
      </p:sp>
      <p:pic>
        <p:nvPicPr>
          <p:cNvPr id="7" name="Picture 6" descr="A screenshot of a restaurant&#10;&#10;Description automatically generated">
            <a:extLst>
              <a:ext uri="{FF2B5EF4-FFF2-40B4-BE49-F238E27FC236}">
                <a16:creationId xmlns:a16="http://schemas.microsoft.com/office/drawing/2014/main" id="{7627EEC0-9A58-C97C-F57F-7135E983E188}"/>
              </a:ext>
            </a:extLst>
          </p:cNvPr>
          <p:cNvPicPr>
            <a:picLocks noChangeAspect="1"/>
          </p:cNvPicPr>
          <p:nvPr/>
        </p:nvPicPr>
        <p:blipFill>
          <a:blip r:embed="rId2"/>
          <a:stretch>
            <a:fillRect/>
          </a:stretch>
        </p:blipFill>
        <p:spPr>
          <a:xfrm>
            <a:off x="468093" y="1600737"/>
            <a:ext cx="8128861" cy="1940710"/>
          </a:xfrm>
          <a:prstGeom prst="rect">
            <a:avLst/>
          </a:prstGeom>
        </p:spPr>
      </p:pic>
      <p:sp>
        <p:nvSpPr>
          <p:cNvPr id="8" name="TextBox 7">
            <a:extLst>
              <a:ext uri="{FF2B5EF4-FFF2-40B4-BE49-F238E27FC236}">
                <a16:creationId xmlns:a16="http://schemas.microsoft.com/office/drawing/2014/main" id="{B748A3BC-C625-F8B4-AE21-C0FAA4492C61}"/>
              </a:ext>
            </a:extLst>
          </p:cNvPr>
          <p:cNvSpPr txBox="1"/>
          <p:nvPr/>
        </p:nvSpPr>
        <p:spPr>
          <a:xfrm>
            <a:off x="838200" y="3629726"/>
            <a:ext cx="9573768" cy="861774"/>
          </a:xfrm>
          <a:prstGeom prst="rect">
            <a:avLst/>
          </a:prstGeom>
          <a:noFill/>
        </p:spPr>
        <p:txBody>
          <a:bodyPr wrap="square" rtlCol="0">
            <a:spAutoFit/>
          </a:bodyPr>
          <a:lstStyle/>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March 25, 2025 – Cityscape: An image that captures urban landscapes, i.e. manmade features like streets and tall buildings are the focus of cityscape photography.  </a:t>
            </a:r>
          </a:p>
          <a:p>
            <a:endParaRPr lang="en-US" dirty="0"/>
          </a:p>
        </p:txBody>
      </p:sp>
      <p:pic>
        <p:nvPicPr>
          <p:cNvPr id="9" name="Picture 8" descr="A collage of buildings&#10;&#10;Description automatically generated">
            <a:extLst>
              <a:ext uri="{FF2B5EF4-FFF2-40B4-BE49-F238E27FC236}">
                <a16:creationId xmlns:a16="http://schemas.microsoft.com/office/drawing/2014/main" id="{8829A771-B2A3-8F82-E0FF-3DBC1AF1D621}"/>
              </a:ext>
            </a:extLst>
          </p:cNvPr>
          <p:cNvPicPr>
            <a:picLocks noChangeAspect="1"/>
          </p:cNvPicPr>
          <p:nvPr/>
        </p:nvPicPr>
        <p:blipFill>
          <a:blip r:embed="rId3"/>
          <a:stretch>
            <a:fillRect/>
          </a:stretch>
        </p:blipFill>
        <p:spPr>
          <a:xfrm>
            <a:off x="406099" y="4194430"/>
            <a:ext cx="8974064" cy="1675926"/>
          </a:xfrm>
          <a:prstGeom prst="rect">
            <a:avLst/>
          </a:prstGeom>
        </p:spPr>
      </p:pic>
      <p:sp>
        <p:nvSpPr>
          <p:cNvPr id="5" name="TextBox 4">
            <a:extLst>
              <a:ext uri="{FF2B5EF4-FFF2-40B4-BE49-F238E27FC236}">
                <a16:creationId xmlns:a16="http://schemas.microsoft.com/office/drawing/2014/main" id="{EFBC8CF9-A4DF-40CA-0AC6-12EAEDFC4DF6}"/>
              </a:ext>
            </a:extLst>
          </p:cNvPr>
          <p:cNvSpPr txBox="1"/>
          <p:nvPr/>
        </p:nvSpPr>
        <p:spPr>
          <a:xfrm>
            <a:off x="793487" y="5878105"/>
            <a:ext cx="9694190" cy="338554"/>
          </a:xfrm>
          <a:prstGeom prst="rect">
            <a:avLst/>
          </a:prstGeom>
          <a:noFill/>
        </p:spPr>
        <p:txBody>
          <a:bodyPr wrap="square" rtlCol="0">
            <a:spAutoFit/>
          </a:bodyPr>
          <a:lstStyle/>
          <a:p>
            <a:r>
              <a:rPr lang="en-US" sz="1600" dirty="0"/>
              <a:t>April 22, 2025 – </a:t>
            </a:r>
            <a:r>
              <a:rPr lang="en-US" sz="1600" b="1" dirty="0"/>
              <a:t>End of Year</a:t>
            </a:r>
            <a:r>
              <a:rPr lang="en-US" sz="1600" dirty="0"/>
              <a:t>: Up to three (3) images recognized by a judge in the 2024-25 competition.</a:t>
            </a:r>
          </a:p>
        </p:txBody>
      </p:sp>
    </p:spTree>
    <p:extLst>
      <p:ext uri="{BB962C8B-B14F-4D97-AF65-F5344CB8AC3E}">
        <p14:creationId xmlns:p14="http://schemas.microsoft.com/office/powerpoint/2010/main" val="241506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8CEB-A332-041C-4102-FF52E57327A0}"/>
              </a:ext>
            </a:extLst>
          </p:cNvPr>
          <p:cNvSpPr>
            <a:spLocks noGrp="1"/>
          </p:cNvSpPr>
          <p:nvPr>
            <p:ph type="title"/>
          </p:nvPr>
        </p:nvSpPr>
        <p:spPr>
          <a:xfrm>
            <a:off x="838200" y="365125"/>
            <a:ext cx="10515600" cy="823595"/>
          </a:xfrm>
        </p:spPr>
        <p:txBody>
          <a:bodyPr>
            <a:normAutofit/>
          </a:bodyPr>
          <a:lstStyle/>
          <a:p>
            <a:r>
              <a:rPr lang="en-US" sz="2400" dirty="0"/>
              <a:t>RCC Meetings and Activities for 2024 - 2025</a:t>
            </a:r>
          </a:p>
        </p:txBody>
      </p:sp>
      <p:sp>
        <p:nvSpPr>
          <p:cNvPr id="4" name="TextBox 3">
            <a:extLst>
              <a:ext uri="{FF2B5EF4-FFF2-40B4-BE49-F238E27FC236}">
                <a16:creationId xmlns:a16="http://schemas.microsoft.com/office/drawing/2014/main" id="{3E276AA7-A9D3-E7D0-EA76-21D31A803539}"/>
              </a:ext>
            </a:extLst>
          </p:cNvPr>
          <p:cNvSpPr txBox="1"/>
          <p:nvPr/>
        </p:nvSpPr>
        <p:spPr>
          <a:xfrm>
            <a:off x="941832" y="1252728"/>
            <a:ext cx="10168128" cy="4616648"/>
          </a:xfrm>
          <a:prstGeom prst="rect">
            <a:avLst/>
          </a:prstGeom>
          <a:noFill/>
        </p:spPr>
        <p:txBody>
          <a:bodyPr wrap="square" rtlCol="0">
            <a:spAutoFit/>
          </a:bodyPr>
          <a:lstStyle/>
          <a:p>
            <a:pPr marL="0" marR="0">
              <a:buNone/>
            </a:pPr>
            <a:r>
              <a:rPr lang="en-US" sz="1800" b="1" kern="100" dirty="0">
                <a:effectLst/>
                <a:latin typeface="Calibri" panose="020F0502020204030204" pitchFamily="34" charset="0"/>
                <a:ea typeface="Calibri" panose="020F0502020204030204" pitchFamily="34" charset="0"/>
                <a:cs typeface="Calibri" panose="020F0502020204030204" pitchFamily="34" charset="0"/>
              </a:rPr>
              <a:t>2024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July, 2024	Judy MacArthur, Larry Mars, Julie Thomas, Julie Friedman, Woody Shields complete an audit of the RCC Financials.</a:t>
            </a:r>
          </a:p>
          <a:p>
            <a:pPr marL="1828800" marR="0" indent="-1828800">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August 6, 2024	Board of Director Meeting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September 1, 2024	Louis Paley provided an exhibit of prints in the Gallery in Clubhouse 2, September -  October, 2024</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September 10, 2024	Program - Welcome and information.  Club dues increased to $35.00 per year.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September 11, 2024	The new RCC website was launched.  </a:t>
            </a:r>
            <a:r>
              <a:rPr lang="en-US" sz="16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https://RossmoorCameraClubLW.com</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September 13, 2024	The first of many Image Critiques is held, hosted by our Zoom Czar, Joanne Mars.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September 24, 2024	Competition – Open, but no new images from another Photo.  Judge:  Roz Kleffman  </a:t>
            </a:r>
          </a:p>
          <a:p>
            <a:pPr marL="0" marR="0">
              <a:buNone/>
            </a:pPr>
            <a:r>
              <a:rPr lang="en-US" sz="1600" kern="100" dirty="0">
                <a:latin typeface="Calibri" panose="020F0502020204030204" pitchFamily="34" charset="0"/>
                <a:ea typeface="Calibri" panose="020F0502020204030204" pitchFamily="34" charset="0"/>
                <a:cs typeface="Calibri" panose="020F0502020204030204" pitchFamily="34" charset="0"/>
              </a:rPr>
              <a:t>		</a:t>
            </a:r>
            <a:r>
              <a:rPr lang="en-US" sz="1600" kern="100" dirty="0">
                <a:effectLst/>
                <a:latin typeface="Calibri" panose="020F0502020204030204" pitchFamily="34" charset="0"/>
                <a:ea typeface="Calibri" panose="020F0502020204030204" pitchFamily="34" charset="0"/>
                <a:cs typeface="Calibri" panose="020F0502020204030204" pitchFamily="34" charset="0"/>
              </a:rPr>
              <a:t>This is the first use of the new, revamped Competition Program for Windows 11.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5098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8E87E7-6C37-6B25-EF19-5FC0FEDFA61C}"/>
              </a:ext>
            </a:extLst>
          </p:cNvPr>
          <p:cNvSpPr>
            <a:spLocks noGrp="1"/>
          </p:cNvSpPr>
          <p:nvPr>
            <p:ph type="title"/>
          </p:nvPr>
        </p:nvSpPr>
        <p:spPr>
          <a:xfrm>
            <a:off x="838200" y="365125"/>
            <a:ext cx="10515600" cy="530987"/>
          </a:xfrm>
        </p:spPr>
        <p:txBody>
          <a:bodyPr>
            <a:normAutofit/>
          </a:bodyPr>
          <a:lstStyle/>
          <a:p>
            <a:r>
              <a:rPr lang="en-US" sz="2400" dirty="0"/>
              <a:t>RCC Meetings and Activities for 2024 - 2025</a:t>
            </a:r>
          </a:p>
        </p:txBody>
      </p:sp>
      <p:sp>
        <p:nvSpPr>
          <p:cNvPr id="4" name="TextBox 3">
            <a:extLst>
              <a:ext uri="{FF2B5EF4-FFF2-40B4-BE49-F238E27FC236}">
                <a16:creationId xmlns:a16="http://schemas.microsoft.com/office/drawing/2014/main" id="{B99425A7-A052-3A58-2D84-96846F7EFF07}"/>
              </a:ext>
            </a:extLst>
          </p:cNvPr>
          <p:cNvSpPr txBox="1"/>
          <p:nvPr/>
        </p:nvSpPr>
        <p:spPr>
          <a:xfrm>
            <a:off x="941832" y="1106424"/>
            <a:ext cx="10515600" cy="5262979"/>
          </a:xfrm>
          <a:prstGeom prst="rect">
            <a:avLst/>
          </a:prstGeom>
          <a:noFill/>
        </p:spPr>
        <p:txBody>
          <a:bodyPr wrap="square" rtlCol="0">
            <a:spAutoFit/>
          </a:bodyPr>
          <a:lstStyle/>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October 8, 2024	Maryland Photography Alliance (MPA) “How it Helps Maryland Photographers”; &amp; “Shooting Faces of        		Humans &amp; Animals” Steve Sattler, Louis Paley </a:t>
            </a:r>
          </a:p>
          <a:p>
            <a:pPr marL="0" marR="0">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600" kern="100" dirty="0">
                <a:latin typeface="Calibri" panose="020F0502020204030204" pitchFamily="34" charset="0"/>
                <a:ea typeface="Calibri" panose="020F0502020204030204" pitchFamily="34" charset="0"/>
                <a:cs typeface="Calibri" panose="020F0502020204030204" pitchFamily="34" charset="0"/>
              </a:rPr>
              <a:t>October 14, 2024	First of many Lightroom Classes presented by Joanne Mars with assistance from Judy MacArthur.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October 17, 2024	LW Community Fair in CH I for LW clubs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October 22, 2024	Competition – Leading Lines – Judge: Vincent Farrer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November 9, 2024	Photographic Society of America (PSA) Program featuring AI photography, in Maryland Room, 9:00 AM 		until 3:00 PM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November 12, 2024	Program – Critique Prints; &amp; How to Prepare &amp; Mount Prints, presented by Stu Lillard and Judy 			MacArthur.  RCC held a fund-raising raffle. </a:t>
            </a:r>
          </a:p>
          <a:p>
            <a:pPr marL="0" marR="0">
              <a:buNone/>
            </a:pP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November 19, 2024	Board of Director Meeting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November 26, 2024	Competition – Faces – Judge: Ed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Palaszynski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6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600" kern="100" dirty="0">
                <a:effectLst/>
                <a:latin typeface="Calibri" panose="020F0502020204030204" pitchFamily="34" charset="0"/>
                <a:ea typeface="Calibri" panose="020F0502020204030204" pitchFamily="34" charset="0"/>
                <a:cs typeface="Calibri" panose="020F0502020204030204" pitchFamily="34" charset="0"/>
              </a:rPr>
              <a:t>December 10, 2024	Holiday Dinner, in the Maryland Room at 6:00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98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CC34-E3EF-575E-402D-B4050B8D3C6F}"/>
              </a:ext>
            </a:extLst>
          </p:cNvPr>
          <p:cNvSpPr>
            <a:spLocks noGrp="1"/>
          </p:cNvSpPr>
          <p:nvPr>
            <p:ph type="title"/>
          </p:nvPr>
        </p:nvSpPr>
        <p:spPr>
          <a:xfrm>
            <a:off x="838200" y="365125"/>
            <a:ext cx="10515600" cy="558419"/>
          </a:xfrm>
        </p:spPr>
        <p:txBody>
          <a:bodyPr>
            <a:normAutofit/>
          </a:bodyPr>
          <a:lstStyle/>
          <a:p>
            <a:r>
              <a:rPr lang="en-US" sz="2400" dirty="0"/>
              <a:t>RCC Meetings and Activities for 2024 - 2025</a:t>
            </a:r>
          </a:p>
        </p:txBody>
      </p:sp>
      <p:sp>
        <p:nvSpPr>
          <p:cNvPr id="3" name="TextBox 2">
            <a:extLst>
              <a:ext uri="{FF2B5EF4-FFF2-40B4-BE49-F238E27FC236}">
                <a16:creationId xmlns:a16="http://schemas.microsoft.com/office/drawing/2014/main" id="{38179FB5-8022-AA1F-149B-6060A91C4678}"/>
              </a:ext>
            </a:extLst>
          </p:cNvPr>
          <p:cNvSpPr txBox="1"/>
          <p:nvPr/>
        </p:nvSpPr>
        <p:spPr>
          <a:xfrm>
            <a:off x="838200" y="1033272"/>
            <a:ext cx="10698480" cy="5632311"/>
          </a:xfrm>
          <a:prstGeom prst="rect">
            <a:avLst/>
          </a:prstGeom>
          <a:noFill/>
        </p:spPr>
        <p:txBody>
          <a:bodyPr wrap="square" rtlCol="0">
            <a:spAutoFit/>
          </a:bodyPr>
          <a:lstStyle/>
          <a:p>
            <a:pPr marL="0" marR="0">
              <a:buNone/>
            </a:pPr>
            <a:r>
              <a:rPr lang="en-US" sz="1800" b="1" kern="100" dirty="0">
                <a:effectLst/>
                <a:latin typeface="Calibri" panose="020F0502020204030204" pitchFamily="34" charset="0"/>
                <a:ea typeface="Calibri" panose="020F0502020204030204" pitchFamily="34" charset="0"/>
                <a:cs typeface="Calibri" panose="020F0502020204030204" pitchFamily="34" charset="0"/>
              </a:rPr>
              <a:t>2025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kern="100" dirty="0">
                <a:effectLst/>
                <a:latin typeface="Calibri" panose="020F0502020204030204" pitchFamily="34" charset="0"/>
                <a:ea typeface="Calibri" panose="020F0502020204030204" pitchFamily="34" charset="0"/>
                <a:cs typeface="Calibri" panose="020F0502020204030204" pitchFamily="34" charset="0"/>
              </a:rPr>
              <a:t>January 1, 2025	John Long provided an exhibit of prints in the Gallery in Clubhouse 2. January - February 2025</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January 7, 2025	Program - Taking Great Photos with a Smartphone.  David Luria of Washington Photo Safari</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kern="100" dirty="0">
                <a:effectLst/>
                <a:latin typeface="Calibri" panose="020F0502020204030204" pitchFamily="34" charset="0"/>
                <a:ea typeface="Calibri" panose="020F0502020204030204" pitchFamily="34" charset="0"/>
                <a:cs typeface="Calibri" panose="020F0502020204030204" pitchFamily="34" charset="0"/>
              </a:rPr>
              <a:t>January 22, 2025	Joanne and Larry </a:t>
            </a:r>
            <a:r>
              <a:rPr lang="en-US" kern="100">
                <a:effectLst/>
                <a:latin typeface="Calibri" panose="020F0502020204030204" pitchFamily="34" charset="0"/>
                <a:ea typeface="Calibri" panose="020F0502020204030204" pitchFamily="34" charset="0"/>
                <a:cs typeface="Calibri" panose="020F0502020204030204" pitchFamily="34" charset="0"/>
              </a:rPr>
              <a:t>Mars offer </a:t>
            </a:r>
            <a:r>
              <a:rPr lang="en-US" kern="100" dirty="0">
                <a:effectLst/>
                <a:latin typeface="Calibri" panose="020F0502020204030204" pitchFamily="34" charset="0"/>
                <a:ea typeface="Calibri" panose="020F0502020204030204" pitchFamily="34" charset="0"/>
                <a:cs typeface="Calibri" panose="020F0502020204030204" pitchFamily="34" charset="0"/>
              </a:rPr>
              <a:t>a Photo Presentation to Leisure World Residents and guests in the Maryland Room.</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January 21, 2025	Competition - Open Subject: Advanced techniques, composite images Allowed – </a:t>
            </a:r>
          </a:p>
          <a:p>
            <a:pPr marL="0" marR="0">
              <a:buNone/>
            </a:pPr>
            <a:r>
              <a:rPr lang="en-US" kern="100" dirty="0">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Judge: Michael Brown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kern="100" dirty="0">
                <a:effectLst/>
                <a:latin typeface="Calibri" panose="020F0502020204030204" pitchFamily="34" charset="0"/>
                <a:ea typeface="Calibri" panose="020F0502020204030204" pitchFamily="34" charset="0"/>
                <a:cs typeface="Calibri" panose="020F0502020204030204" pitchFamily="34" charset="0"/>
              </a:rPr>
              <a:t>February 11, 2025	Program - “Still </a:t>
            </a:r>
            <a:r>
              <a:rPr lang="en-US" kern="100" dirty="0" err="1">
                <a:effectLst/>
                <a:latin typeface="Calibri" panose="020F0502020204030204" pitchFamily="34" charset="0"/>
                <a:ea typeface="Calibri" panose="020F0502020204030204" pitchFamily="34" charset="0"/>
                <a:cs typeface="Calibri" panose="020F0502020204030204" pitchFamily="34" charset="0"/>
              </a:rPr>
              <a:t>Lifes</a:t>
            </a:r>
            <a:r>
              <a:rPr lang="en-US" kern="100" dirty="0">
                <a:effectLst/>
                <a:latin typeface="Calibri" panose="020F0502020204030204" pitchFamily="34" charset="0"/>
                <a:ea typeface="Calibri" panose="020F0502020204030204" pitchFamily="34" charset="0"/>
                <a:cs typeface="Calibri" panose="020F0502020204030204" pitchFamily="34" charset="0"/>
              </a:rPr>
              <a:t> – Beyond Fruit Bowls and Flowers”  Betsy Wilson Photo, via Zoom.</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February 25, 2025	Competition – Travel beyond 50 miles –  Judge Frank Gallagher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kern="100" dirty="0">
                <a:effectLst/>
                <a:latin typeface="Calibri" panose="020F0502020204030204" pitchFamily="34" charset="0"/>
                <a:ea typeface="Calibri" panose="020F0502020204030204" pitchFamily="34" charset="0"/>
                <a:cs typeface="Calibri" panose="020F0502020204030204" pitchFamily="34" charset="0"/>
              </a:rPr>
              <a:t>March 11, 2025	Program – “How to Overcome Tough Shooting Conditions” Louis Paley</a:t>
            </a:r>
          </a:p>
          <a:p>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r>
              <a:rPr lang="en-US" kern="100" dirty="0">
                <a:effectLst/>
                <a:latin typeface="Calibri" panose="020F0502020204030204" pitchFamily="34" charset="0"/>
                <a:ea typeface="Calibri" panose="020F0502020204030204" pitchFamily="34" charset="0"/>
                <a:cs typeface="Calibri" panose="020F0502020204030204" pitchFamily="34" charset="0"/>
              </a:rPr>
              <a:t>March 25, 2025	Competition – Cityscape – Judge:  Matthew Mahlstedt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52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6426-5610-E039-1601-8027957037FB}"/>
              </a:ext>
            </a:extLst>
          </p:cNvPr>
          <p:cNvSpPr>
            <a:spLocks noGrp="1"/>
          </p:cNvSpPr>
          <p:nvPr>
            <p:ph type="title"/>
          </p:nvPr>
        </p:nvSpPr>
        <p:spPr>
          <a:xfrm>
            <a:off x="838200" y="365125"/>
            <a:ext cx="10515600" cy="713867"/>
          </a:xfrm>
        </p:spPr>
        <p:txBody>
          <a:bodyPr>
            <a:normAutofit/>
          </a:bodyPr>
          <a:lstStyle/>
          <a:p>
            <a:r>
              <a:rPr lang="en-US" sz="2400" dirty="0"/>
              <a:t>RCC Meetings and Activities for 2024 - 2025</a:t>
            </a:r>
          </a:p>
        </p:txBody>
      </p:sp>
      <p:sp>
        <p:nvSpPr>
          <p:cNvPr id="3" name="TextBox 2">
            <a:extLst>
              <a:ext uri="{FF2B5EF4-FFF2-40B4-BE49-F238E27FC236}">
                <a16:creationId xmlns:a16="http://schemas.microsoft.com/office/drawing/2014/main" id="{311EE398-8378-EE5E-DFC0-D633C1867796}"/>
              </a:ext>
            </a:extLst>
          </p:cNvPr>
          <p:cNvSpPr txBox="1"/>
          <p:nvPr/>
        </p:nvSpPr>
        <p:spPr>
          <a:xfrm>
            <a:off x="969264" y="1289304"/>
            <a:ext cx="10268712" cy="3970318"/>
          </a:xfrm>
          <a:prstGeom prst="rect">
            <a:avLst/>
          </a:prstGeom>
          <a:noFill/>
        </p:spPr>
        <p:txBody>
          <a:bodyPr wrap="square" rtlCol="0">
            <a:spAutoFit/>
          </a:bodyPr>
          <a:lstStyle/>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April 1, 2025	Board of Director Meeting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April 8, 2025	Program – Using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Fastone</a:t>
            </a:r>
            <a:r>
              <a:rPr lang="en-US" sz="1800" kern="100" dirty="0">
                <a:effectLst/>
                <a:latin typeface="Calibri" panose="020F0502020204030204" pitchFamily="34" charset="0"/>
                <a:ea typeface="Calibri" panose="020F0502020204030204" pitchFamily="34" charset="0"/>
                <a:cs typeface="Calibri" panose="020F0502020204030204" pitchFamily="34" charset="0"/>
              </a:rPr>
              <a:t> Viewer to edit digital images, presented by Louis Paley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April 22, 2025	Competition - End of Year: Up to three (3) images recognized by a judge in the 2024-25 			competition.  Judge:  Ronald Peiffer</a:t>
            </a:r>
          </a:p>
          <a:p>
            <a:pPr marL="0" marR="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182880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May 1, 2025	Joanne and Larry Mars provided an exhibit of prints in the Gallery in Clubhouse 2, May - June 2025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May 13, 2025	RCC Annual Meeting and Banquet, in the Maryland Room at 6:00.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May 15, 2025	Very successful LW Community Fair in CH I for LW clubs.</a:t>
            </a:r>
          </a:p>
          <a:p>
            <a:endParaRPr lang="en-US" dirty="0"/>
          </a:p>
        </p:txBody>
      </p:sp>
    </p:spTree>
    <p:extLst>
      <p:ext uri="{BB962C8B-B14F-4D97-AF65-F5344CB8AC3E}">
        <p14:creationId xmlns:p14="http://schemas.microsoft.com/office/powerpoint/2010/main" val="6491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E84D-0BD2-972C-CF6B-DD7BF8D4E8D1}"/>
              </a:ext>
            </a:extLst>
          </p:cNvPr>
          <p:cNvSpPr>
            <a:spLocks noGrp="1"/>
          </p:cNvSpPr>
          <p:nvPr>
            <p:ph type="title"/>
          </p:nvPr>
        </p:nvSpPr>
        <p:spPr/>
        <p:txBody>
          <a:bodyPr/>
          <a:lstStyle/>
          <a:p>
            <a:r>
              <a:rPr lang="en-US" dirty="0"/>
              <a:t>History</a:t>
            </a:r>
          </a:p>
        </p:txBody>
      </p:sp>
      <p:sp>
        <p:nvSpPr>
          <p:cNvPr id="4" name="TextBox 3">
            <a:extLst>
              <a:ext uri="{FF2B5EF4-FFF2-40B4-BE49-F238E27FC236}">
                <a16:creationId xmlns:a16="http://schemas.microsoft.com/office/drawing/2014/main" id="{A41D3323-46FA-1A7E-B21A-07D3AE76582C}"/>
              </a:ext>
            </a:extLst>
          </p:cNvPr>
          <p:cNvSpPr txBox="1"/>
          <p:nvPr/>
        </p:nvSpPr>
        <p:spPr>
          <a:xfrm>
            <a:off x="830451" y="1690688"/>
            <a:ext cx="9756648" cy="2585323"/>
          </a:xfrm>
          <a:prstGeom prst="rect">
            <a:avLst/>
          </a:prstGeom>
          <a:noFill/>
        </p:spPr>
        <p:txBody>
          <a:bodyPr wrap="square" rtlCol="0">
            <a:spAutoFit/>
          </a:bodyPr>
          <a:lstStyle/>
          <a:p>
            <a:r>
              <a:rPr lang="en-US" dirty="0"/>
              <a:t>ROSSMOOR CAMERA CLUB (MD), a continuous member of the PHOTOGRAPHIC SOCIETY OF AMERICA (PSA) since 1968. </a:t>
            </a:r>
          </a:p>
          <a:p>
            <a:endParaRPr lang="en-US" dirty="0"/>
          </a:p>
          <a:p>
            <a:r>
              <a:rPr lang="en-US" dirty="0"/>
              <a:t>Leisure World of Maryland was set aside for community use and placed in trust, March 9, 1966. </a:t>
            </a:r>
          </a:p>
          <a:p>
            <a:endParaRPr lang="en-US" dirty="0"/>
          </a:p>
          <a:p>
            <a:r>
              <a:rPr lang="en-US" dirty="0"/>
              <a:t>By April of 1966, co-operative units were available for occupancy. </a:t>
            </a:r>
          </a:p>
          <a:p>
            <a:endParaRPr lang="en-US" dirty="0"/>
          </a:p>
          <a:p>
            <a:r>
              <a:rPr lang="en-US" dirty="0"/>
              <a:t>In February 1968, Leisure World made a darkroom (in Clubhouse One) available to resident photographers seeking a quiet place to develop and print photos. </a:t>
            </a:r>
          </a:p>
        </p:txBody>
      </p:sp>
    </p:spTree>
    <p:extLst>
      <p:ext uri="{BB962C8B-B14F-4D97-AF65-F5344CB8AC3E}">
        <p14:creationId xmlns:p14="http://schemas.microsoft.com/office/powerpoint/2010/main" val="131157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8BCB-7C15-50EE-9AD1-97EC0A3EB002}"/>
              </a:ext>
            </a:extLst>
          </p:cNvPr>
          <p:cNvSpPr>
            <a:spLocks noGrp="1"/>
          </p:cNvSpPr>
          <p:nvPr>
            <p:ph type="title"/>
          </p:nvPr>
        </p:nvSpPr>
        <p:spPr/>
        <p:txBody>
          <a:bodyPr>
            <a:normAutofit/>
          </a:bodyPr>
          <a:lstStyle/>
          <a:p>
            <a:r>
              <a:rPr lang="en-US" sz="2400" dirty="0"/>
              <a:t>PRESIDENTS of the ROSSMOOR CAMERA CLUB</a:t>
            </a:r>
          </a:p>
        </p:txBody>
      </p:sp>
      <p:sp>
        <p:nvSpPr>
          <p:cNvPr id="3" name="TextBox 2">
            <a:extLst>
              <a:ext uri="{FF2B5EF4-FFF2-40B4-BE49-F238E27FC236}">
                <a16:creationId xmlns:a16="http://schemas.microsoft.com/office/drawing/2014/main" id="{0A9CF716-2DE5-84A2-EFE6-2E3AE97695D8}"/>
              </a:ext>
            </a:extLst>
          </p:cNvPr>
          <p:cNvSpPr txBox="1"/>
          <p:nvPr/>
        </p:nvSpPr>
        <p:spPr>
          <a:xfrm>
            <a:off x="969264" y="1463040"/>
            <a:ext cx="4910328" cy="5078313"/>
          </a:xfrm>
          <a:prstGeom prst="rect">
            <a:avLst/>
          </a:prstGeom>
          <a:noFill/>
        </p:spPr>
        <p:txBody>
          <a:bodyPr wrap="square" rtlCol="0">
            <a:spAutoFit/>
          </a:bodyPr>
          <a:lstStyle/>
          <a:p>
            <a:r>
              <a:rPr lang="en-US" dirty="0"/>
              <a:t>1968-69, James C. McCutcheon &amp; Walter L. Greene </a:t>
            </a:r>
          </a:p>
          <a:p>
            <a:r>
              <a:rPr lang="en-US" dirty="0"/>
              <a:t>1970, William E. </a:t>
            </a:r>
            <a:r>
              <a:rPr lang="en-US" dirty="0" err="1"/>
              <a:t>Meeds</a:t>
            </a:r>
            <a:r>
              <a:rPr lang="en-US" dirty="0"/>
              <a:t> </a:t>
            </a:r>
          </a:p>
          <a:p>
            <a:r>
              <a:rPr lang="en-US" dirty="0"/>
              <a:t>1971, C. Bill Courtright </a:t>
            </a:r>
          </a:p>
          <a:p>
            <a:r>
              <a:rPr lang="en-US" dirty="0"/>
              <a:t>1972, Charles C. Limburg </a:t>
            </a:r>
          </a:p>
          <a:p>
            <a:r>
              <a:rPr lang="en-US" dirty="0"/>
              <a:t>1973, Benn C. Comstock </a:t>
            </a:r>
          </a:p>
          <a:p>
            <a:r>
              <a:rPr lang="en-US" dirty="0"/>
              <a:t>1974-75, Emerson M. Brooks </a:t>
            </a:r>
          </a:p>
          <a:p>
            <a:r>
              <a:rPr lang="en-US" dirty="0"/>
              <a:t>1975-76, Ferd A. Dreher </a:t>
            </a:r>
          </a:p>
          <a:p>
            <a:r>
              <a:rPr lang="en-US" dirty="0"/>
              <a:t>1976-77, Beverley G. Fonda </a:t>
            </a:r>
          </a:p>
          <a:p>
            <a:r>
              <a:rPr lang="en-US" dirty="0"/>
              <a:t>1977-78, Elmore R. Chatham </a:t>
            </a:r>
          </a:p>
          <a:p>
            <a:r>
              <a:rPr lang="en-US" dirty="0"/>
              <a:t>1978-80, Miriam N. Ulrich </a:t>
            </a:r>
          </a:p>
          <a:p>
            <a:r>
              <a:rPr lang="en-US" dirty="0"/>
              <a:t>1980-81, Beverley G. Fonda </a:t>
            </a:r>
          </a:p>
          <a:p>
            <a:r>
              <a:rPr lang="en-US" dirty="0"/>
              <a:t>1981-82, Dorothea Felber</a:t>
            </a:r>
          </a:p>
          <a:p>
            <a:r>
              <a:rPr lang="en-US" dirty="0"/>
              <a:t>1982-84, Robert H. Carleton </a:t>
            </a:r>
          </a:p>
          <a:p>
            <a:r>
              <a:rPr lang="en-US" dirty="0"/>
              <a:t>1984-85, Dorothy L. McCarthy </a:t>
            </a:r>
          </a:p>
          <a:p>
            <a:r>
              <a:rPr lang="en-US" dirty="0"/>
              <a:t>1985-86, John G. Marvin </a:t>
            </a:r>
          </a:p>
          <a:p>
            <a:r>
              <a:rPr lang="en-US" dirty="0"/>
              <a:t>1986-87, Lucile L. Fonda </a:t>
            </a:r>
          </a:p>
          <a:p>
            <a:endParaRPr lang="en-US" dirty="0"/>
          </a:p>
        </p:txBody>
      </p:sp>
      <p:sp>
        <p:nvSpPr>
          <p:cNvPr id="4" name="TextBox 3">
            <a:extLst>
              <a:ext uri="{FF2B5EF4-FFF2-40B4-BE49-F238E27FC236}">
                <a16:creationId xmlns:a16="http://schemas.microsoft.com/office/drawing/2014/main" id="{0691ED33-AE8A-F8A6-D6F8-89039E572101}"/>
              </a:ext>
            </a:extLst>
          </p:cNvPr>
          <p:cNvSpPr txBox="1"/>
          <p:nvPr/>
        </p:nvSpPr>
        <p:spPr>
          <a:xfrm>
            <a:off x="6492240" y="1545336"/>
            <a:ext cx="4861560" cy="4801314"/>
          </a:xfrm>
          <a:prstGeom prst="rect">
            <a:avLst/>
          </a:prstGeom>
          <a:noFill/>
        </p:spPr>
        <p:txBody>
          <a:bodyPr wrap="square" rtlCol="0">
            <a:spAutoFit/>
          </a:bodyPr>
          <a:lstStyle/>
          <a:p>
            <a:r>
              <a:rPr lang="en-US" dirty="0"/>
              <a:t>1987-88, Carl Hawver </a:t>
            </a:r>
          </a:p>
          <a:p>
            <a:r>
              <a:rPr lang="en-US" dirty="0"/>
              <a:t>1988-89, Albert Mapou </a:t>
            </a:r>
          </a:p>
          <a:p>
            <a:r>
              <a:rPr lang="en-US" dirty="0"/>
              <a:t>1989-90, Lucile L. Fonda </a:t>
            </a:r>
          </a:p>
          <a:p>
            <a:r>
              <a:rPr lang="en-US" dirty="0"/>
              <a:t>1990-91, Moe Greenspan </a:t>
            </a:r>
          </a:p>
          <a:p>
            <a:r>
              <a:rPr lang="en-US" dirty="0"/>
              <a:t>1991-92, C. Bill Courtright </a:t>
            </a:r>
          </a:p>
          <a:p>
            <a:r>
              <a:rPr lang="en-US" dirty="0"/>
              <a:t>1992-93, Frances DuBois </a:t>
            </a:r>
          </a:p>
          <a:p>
            <a:r>
              <a:rPr lang="en-US" dirty="0"/>
              <a:t>1993-94, Melrose </a:t>
            </a:r>
            <a:r>
              <a:rPr lang="en-US" dirty="0" err="1"/>
              <a:t>Jesurun</a:t>
            </a:r>
            <a:endParaRPr lang="en-US" dirty="0"/>
          </a:p>
          <a:p>
            <a:r>
              <a:rPr lang="en-US" dirty="0"/>
              <a:t>1994-95, Richard Carlson </a:t>
            </a:r>
          </a:p>
          <a:p>
            <a:r>
              <a:rPr lang="en-US" dirty="0"/>
              <a:t>1995-96, Nancy Stiles </a:t>
            </a:r>
          </a:p>
          <a:p>
            <a:r>
              <a:rPr lang="en-US" dirty="0"/>
              <a:t>1996-97, Nancy Stiles and Hope Pantell </a:t>
            </a:r>
          </a:p>
          <a:p>
            <a:r>
              <a:rPr lang="en-US" dirty="0"/>
              <a:t>1997-99, Lois </a:t>
            </a:r>
            <a:r>
              <a:rPr lang="en-US" dirty="0" err="1"/>
              <a:t>Christeller</a:t>
            </a:r>
            <a:r>
              <a:rPr lang="en-US" dirty="0"/>
              <a:t> </a:t>
            </a:r>
          </a:p>
          <a:p>
            <a:r>
              <a:rPr lang="en-US" dirty="0"/>
              <a:t>1999-2001, Julia </a:t>
            </a:r>
            <a:r>
              <a:rPr lang="en-US" dirty="0" err="1"/>
              <a:t>Sulsky</a:t>
            </a:r>
            <a:r>
              <a:rPr lang="en-US" dirty="0"/>
              <a:t> </a:t>
            </a:r>
          </a:p>
          <a:p>
            <a:r>
              <a:rPr lang="en-US" dirty="0"/>
              <a:t>2001-02, Virginia Winborne </a:t>
            </a:r>
          </a:p>
          <a:p>
            <a:r>
              <a:rPr lang="en-US" dirty="0"/>
              <a:t>2002-03, Norman Petersen </a:t>
            </a:r>
          </a:p>
          <a:p>
            <a:r>
              <a:rPr lang="en-US" dirty="0"/>
              <a:t>2003-06, Mary Chenoweth </a:t>
            </a:r>
          </a:p>
          <a:p>
            <a:r>
              <a:rPr lang="en-US" dirty="0"/>
              <a:t>2006-08, David Young </a:t>
            </a:r>
          </a:p>
          <a:p>
            <a:r>
              <a:rPr lang="en-US" dirty="0"/>
              <a:t>2008-09, Chuck Bress</a:t>
            </a:r>
          </a:p>
        </p:txBody>
      </p:sp>
    </p:spTree>
    <p:extLst>
      <p:ext uri="{BB962C8B-B14F-4D97-AF65-F5344CB8AC3E}">
        <p14:creationId xmlns:p14="http://schemas.microsoft.com/office/powerpoint/2010/main" val="417168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A302-E513-7976-0BDF-45C6F9E2A7BA}"/>
              </a:ext>
            </a:extLst>
          </p:cNvPr>
          <p:cNvSpPr>
            <a:spLocks noGrp="1"/>
          </p:cNvSpPr>
          <p:nvPr>
            <p:ph type="title"/>
          </p:nvPr>
        </p:nvSpPr>
        <p:spPr>
          <a:xfrm>
            <a:off x="838200" y="365125"/>
            <a:ext cx="10515600" cy="750443"/>
          </a:xfrm>
        </p:spPr>
        <p:txBody>
          <a:bodyPr>
            <a:normAutofit/>
          </a:bodyPr>
          <a:lstStyle/>
          <a:p>
            <a:r>
              <a:rPr lang="en-US" sz="2400" dirty="0"/>
              <a:t>PRESIDENTS of the ROSSMOOR CAMERA CLUB</a:t>
            </a:r>
          </a:p>
        </p:txBody>
      </p:sp>
      <p:sp>
        <p:nvSpPr>
          <p:cNvPr id="3" name="TextBox 2">
            <a:extLst>
              <a:ext uri="{FF2B5EF4-FFF2-40B4-BE49-F238E27FC236}">
                <a16:creationId xmlns:a16="http://schemas.microsoft.com/office/drawing/2014/main" id="{8AFFB2FC-2BCB-8DC7-3863-196F9A5B933E}"/>
              </a:ext>
            </a:extLst>
          </p:cNvPr>
          <p:cNvSpPr txBox="1"/>
          <p:nvPr/>
        </p:nvSpPr>
        <p:spPr>
          <a:xfrm>
            <a:off x="960120" y="1179576"/>
            <a:ext cx="4789751" cy="1754326"/>
          </a:xfrm>
          <a:prstGeom prst="rect">
            <a:avLst/>
          </a:prstGeom>
          <a:noFill/>
        </p:spPr>
        <p:txBody>
          <a:bodyPr wrap="square" rtlCol="0">
            <a:spAutoFit/>
          </a:bodyPr>
          <a:lstStyle/>
          <a:p>
            <a:r>
              <a:rPr lang="en-US" dirty="0"/>
              <a:t>2009 -11, David Young </a:t>
            </a:r>
          </a:p>
          <a:p>
            <a:r>
              <a:rPr lang="en-US" dirty="0"/>
              <a:t>2011 -12, Richard Bambach </a:t>
            </a:r>
          </a:p>
          <a:p>
            <a:r>
              <a:rPr lang="en-US" dirty="0"/>
              <a:t>2012 -16, Stewart Lillard </a:t>
            </a:r>
          </a:p>
          <a:p>
            <a:r>
              <a:rPr lang="en-US" dirty="0"/>
              <a:t>2016 -18, Jon Fife </a:t>
            </a:r>
          </a:p>
          <a:p>
            <a:r>
              <a:rPr lang="en-US" dirty="0"/>
              <a:t>2018 -24, Stewart Lillard</a:t>
            </a:r>
          </a:p>
          <a:p>
            <a:r>
              <a:rPr lang="en-US" dirty="0"/>
              <a:t>2024 -25, Blair Blankinship</a:t>
            </a:r>
          </a:p>
        </p:txBody>
      </p:sp>
    </p:spTree>
    <p:extLst>
      <p:ext uri="{BB962C8B-B14F-4D97-AF65-F5344CB8AC3E}">
        <p14:creationId xmlns:p14="http://schemas.microsoft.com/office/powerpoint/2010/main" val="234793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E6C2-5B3A-211F-1AD2-4B273EB934E2}"/>
              </a:ext>
            </a:extLst>
          </p:cNvPr>
          <p:cNvSpPr>
            <a:spLocks noGrp="1"/>
          </p:cNvSpPr>
          <p:nvPr>
            <p:ph type="title"/>
          </p:nvPr>
        </p:nvSpPr>
        <p:spPr/>
        <p:txBody>
          <a:bodyPr/>
          <a:lstStyle/>
          <a:p>
            <a:pPr algn="ctr"/>
            <a:r>
              <a:rPr lang="en-US" dirty="0"/>
              <a:t>2024 – 2025 Officers and Directors</a:t>
            </a:r>
          </a:p>
        </p:txBody>
      </p:sp>
      <p:sp>
        <p:nvSpPr>
          <p:cNvPr id="3" name="TextBox 2">
            <a:extLst>
              <a:ext uri="{FF2B5EF4-FFF2-40B4-BE49-F238E27FC236}">
                <a16:creationId xmlns:a16="http://schemas.microsoft.com/office/drawing/2014/main" id="{45B3AF20-4673-9C4D-B0E4-CC359AE93DCD}"/>
              </a:ext>
            </a:extLst>
          </p:cNvPr>
          <p:cNvSpPr txBox="1"/>
          <p:nvPr/>
        </p:nvSpPr>
        <p:spPr>
          <a:xfrm>
            <a:off x="2075482" y="1380722"/>
            <a:ext cx="7694908" cy="5284011"/>
          </a:xfrm>
          <a:prstGeom prst="rect">
            <a:avLst/>
          </a:prstGeom>
          <a:noFill/>
        </p:spPr>
        <p:txBody>
          <a:bodyPr wrap="square" rtlCol="0">
            <a:spAutoFit/>
          </a:bodyPr>
          <a:lstStyle/>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President: Blair Blankinship</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Vice President and Chief Justice: Robert Schultz</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Second Vice President and Chair of the Program Committee:  Louis Paley</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Treasurer: Woody Shields</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Secretary: Judy MacArthur</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Past-President: </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Stewart Lillard</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Technology Support and Zoom Czar:  Joanne Mars</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Competition Coordinator:  Woody Shields</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Election Committee:  Bob Kaplan</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Webmaster:  Blair Blankinship</a:t>
            </a:r>
          </a:p>
          <a:p>
            <a:pPr marL="0" marR="0">
              <a:lnSpc>
                <a:spcPct val="115000"/>
              </a:lnSpc>
              <a:spcAft>
                <a:spcPts val="10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LW News: </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Stewart Lillard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72880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7B39-7D35-BC5C-56FE-4E60B08FB4D5}"/>
              </a:ext>
            </a:extLst>
          </p:cNvPr>
          <p:cNvSpPr>
            <a:spLocks noGrp="1"/>
          </p:cNvSpPr>
          <p:nvPr>
            <p:ph type="title"/>
          </p:nvPr>
        </p:nvSpPr>
        <p:spPr>
          <a:xfrm>
            <a:off x="838200" y="233390"/>
            <a:ext cx="10515600" cy="1325563"/>
          </a:xfrm>
        </p:spPr>
        <p:txBody>
          <a:bodyPr/>
          <a:lstStyle/>
          <a:p>
            <a:r>
              <a:rPr lang="en-US" dirty="0"/>
              <a:t>Photographers of the Year</a:t>
            </a:r>
          </a:p>
        </p:txBody>
      </p:sp>
      <p:sp>
        <p:nvSpPr>
          <p:cNvPr id="3" name="TextBox 2">
            <a:extLst>
              <a:ext uri="{FF2B5EF4-FFF2-40B4-BE49-F238E27FC236}">
                <a16:creationId xmlns:a16="http://schemas.microsoft.com/office/drawing/2014/main" id="{A769BE0B-E3DF-C768-88A0-8E292D8F2D4B}"/>
              </a:ext>
            </a:extLst>
          </p:cNvPr>
          <p:cNvSpPr txBox="1"/>
          <p:nvPr/>
        </p:nvSpPr>
        <p:spPr>
          <a:xfrm>
            <a:off x="898901" y="1269298"/>
            <a:ext cx="9818176" cy="5355312"/>
          </a:xfrm>
          <a:prstGeom prst="rect">
            <a:avLst/>
          </a:prstGeom>
          <a:noFill/>
        </p:spPr>
        <p:txBody>
          <a:bodyPr wrap="square" rtlCol="0">
            <a:spAutoFit/>
          </a:bodyPr>
          <a:lstStyle/>
          <a:p>
            <a:pPr algn="l" fontAlgn="base">
              <a:buNone/>
            </a:pPr>
            <a:r>
              <a:rPr lang="en-US" b="0" i="0" dirty="0">
                <a:solidFill>
                  <a:srgbClr val="080808"/>
                </a:solidFill>
                <a:effectLst/>
                <a:latin typeface="Roboto" panose="02000000000000000000" pitchFamily="2" charset="0"/>
              </a:rPr>
              <a:t>Highest Ranked (by points accumulated as a result of club competitions held from September 2024 through April 2025):</a:t>
            </a:r>
          </a:p>
          <a:p>
            <a:pPr algn="l" fontAlgn="base">
              <a:buNone/>
            </a:pPr>
            <a:r>
              <a:rPr lang="en-US" b="1" dirty="0">
                <a:solidFill>
                  <a:srgbClr val="080808"/>
                </a:solidFill>
                <a:latin typeface="Roboto" panose="02000000000000000000" pitchFamily="2" charset="0"/>
              </a:rPr>
              <a:t>ADVANCED</a:t>
            </a:r>
            <a:endParaRPr lang="en-US" b="1" i="0" dirty="0">
              <a:solidFill>
                <a:srgbClr val="080808"/>
              </a:solidFill>
              <a:effectLst/>
              <a:latin typeface="Roboto" panose="02000000000000000000" pitchFamily="2" charset="0"/>
            </a:endParaRPr>
          </a:p>
          <a:p>
            <a:pPr algn="l" fontAlgn="base">
              <a:buNone/>
            </a:pPr>
            <a:r>
              <a:rPr lang="en-US" b="0" i="0" dirty="0">
                <a:solidFill>
                  <a:srgbClr val="080808"/>
                </a:solidFill>
                <a:effectLst/>
                <a:latin typeface="Roboto" panose="02000000000000000000" pitchFamily="2" charset="0"/>
              </a:rPr>
              <a:t>First:   		Joanne Mars</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Second:  	Judy MacArthur</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Third:  		Larry Mars</a:t>
            </a:r>
          </a:p>
          <a:p>
            <a:pPr algn="l" fontAlgn="base">
              <a:buNone/>
            </a:pPr>
            <a:endParaRPr lang="en-US" b="0" i="0" dirty="0">
              <a:solidFill>
                <a:srgbClr val="080808"/>
              </a:solidFill>
              <a:effectLst/>
              <a:latin typeface="Roboto" panose="02000000000000000000" pitchFamily="2" charset="0"/>
            </a:endParaRPr>
          </a:p>
          <a:p>
            <a:pPr algn="l" fontAlgn="base">
              <a:buNone/>
            </a:pPr>
            <a:r>
              <a:rPr lang="en-US" b="1" i="0" dirty="0">
                <a:solidFill>
                  <a:srgbClr val="080808"/>
                </a:solidFill>
                <a:effectLst/>
                <a:latin typeface="Roboto" panose="02000000000000000000" pitchFamily="2" charset="0"/>
              </a:rPr>
              <a:t>INTERMEDIATE</a:t>
            </a:r>
            <a:endParaRPr lang="en-US" b="0" i="0" dirty="0">
              <a:solidFill>
                <a:srgbClr val="080808"/>
              </a:solidFill>
              <a:effectLst/>
              <a:latin typeface="Roboto" panose="02000000000000000000" pitchFamily="2" charset="0"/>
            </a:endParaRPr>
          </a:p>
          <a:p>
            <a:pPr algn="l" fontAlgn="base">
              <a:buNone/>
            </a:pPr>
            <a:r>
              <a:rPr lang="en-US" b="0" i="0" dirty="0">
                <a:solidFill>
                  <a:srgbClr val="080808"/>
                </a:solidFill>
                <a:effectLst/>
                <a:latin typeface="Roboto" panose="02000000000000000000" pitchFamily="2" charset="0"/>
              </a:rPr>
              <a:t>First: 		Emmy Vickers</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Second:  	Bob Schultz</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Third:   		Steve Goldenberg</a:t>
            </a:r>
          </a:p>
          <a:p>
            <a:pPr algn="l" fontAlgn="base">
              <a:buNone/>
            </a:pPr>
            <a:endParaRPr lang="en-US" b="0" i="0" dirty="0">
              <a:solidFill>
                <a:srgbClr val="080808"/>
              </a:solidFill>
              <a:effectLst/>
              <a:latin typeface="Roboto" panose="02000000000000000000" pitchFamily="2" charset="0"/>
            </a:endParaRPr>
          </a:p>
          <a:p>
            <a:pPr algn="l" fontAlgn="base">
              <a:buNone/>
            </a:pPr>
            <a:r>
              <a:rPr lang="en-US" b="1" i="0" dirty="0">
                <a:solidFill>
                  <a:srgbClr val="080808"/>
                </a:solidFill>
                <a:effectLst/>
                <a:latin typeface="Roboto" panose="02000000000000000000" pitchFamily="2" charset="0"/>
              </a:rPr>
              <a:t>GENERAL</a:t>
            </a:r>
            <a:endParaRPr lang="en-US" b="0" i="0" dirty="0">
              <a:solidFill>
                <a:srgbClr val="080808"/>
              </a:solidFill>
              <a:effectLst/>
              <a:latin typeface="Roboto" panose="02000000000000000000" pitchFamily="2" charset="0"/>
            </a:endParaRPr>
          </a:p>
          <a:p>
            <a:pPr algn="l" fontAlgn="base"/>
            <a:r>
              <a:rPr lang="en-US" b="0" i="0" dirty="0">
                <a:solidFill>
                  <a:srgbClr val="080808"/>
                </a:solidFill>
                <a:effectLst/>
                <a:latin typeface="Roboto" panose="02000000000000000000" pitchFamily="2" charset="0"/>
              </a:rPr>
              <a:t>First:  		Evelyn Brown</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Second:  	Helen Montfort</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Third (three way tie):  David Mahler</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                                       Lou Smith</a:t>
            </a:r>
            <a:br>
              <a:rPr lang="en-US" b="0" i="0" dirty="0">
                <a:solidFill>
                  <a:srgbClr val="080808"/>
                </a:solidFill>
                <a:effectLst/>
                <a:latin typeface="Roboto" panose="02000000000000000000" pitchFamily="2" charset="0"/>
              </a:rPr>
            </a:br>
            <a:r>
              <a:rPr lang="en-US" b="0" i="0" dirty="0">
                <a:solidFill>
                  <a:srgbClr val="080808"/>
                </a:solidFill>
                <a:effectLst/>
                <a:latin typeface="Roboto" panose="02000000000000000000" pitchFamily="2" charset="0"/>
              </a:rPr>
              <a:t>                                      Jo Witt</a:t>
            </a:r>
          </a:p>
          <a:p>
            <a:endParaRPr lang="en-US" dirty="0"/>
          </a:p>
        </p:txBody>
      </p:sp>
    </p:spTree>
    <p:extLst>
      <p:ext uri="{BB962C8B-B14F-4D97-AF65-F5344CB8AC3E}">
        <p14:creationId xmlns:p14="http://schemas.microsoft.com/office/powerpoint/2010/main" val="342954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840B152-5229-B9D2-79B1-7172F6DFBF3D}"/>
              </a:ext>
            </a:extLst>
          </p:cNvPr>
          <p:cNvGraphicFramePr>
            <a:graphicFrameLocks noGrp="1"/>
          </p:cNvGraphicFramePr>
          <p:nvPr>
            <p:extLst>
              <p:ext uri="{D42A27DB-BD31-4B8C-83A1-F6EECF244321}">
                <p14:modId xmlns:p14="http://schemas.microsoft.com/office/powerpoint/2010/main" val="2861131054"/>
              </p:ext>
            </p:extLst>
          </p:nvPr>
        </p:nvGraphicFramePr>
        <p:xfrm>
          <a:off x="640081" y="1152145"/>
          <a:ext cx="10945369" cy="4956047"/>
        </p:xfrm>
        <a:graphic>
          <a:graphicData uri="http://schemas.openxmlformats.org/drawingml/2006/table">
            <a:tbl>
              <a:tblPr firstRow="1" firstCol="1" bandRow="1">
                <a:tableStyleId>{5C22544A-7EE6-4342-B048-85BDC9FD1C3A}</a:tableStyleId>
              </a:tblPr>
              <a:tblGrid>
                <a:gridCol w="2035407">
                  <a:extLst>
                    <a:ext uri="{9D8B030D-6E8A-4147-A177-3AD203B41FA5}">
                      <a16:colId xmlns:a16="http://schemas.microsoft.com/office/drawing/2014/main" val="3381454620"/>
                    </a:ext>
                  </a:extLst>
                </a:gridCol>
                <a:gridCol w="1078362">
                  <a:extLst>
                    <a:ext uri="{9D8B030D-6E8A-4147-A177-3AD203B41FA5}">
                      <a16:colId xmlns:a16="http://schemas.microsoft.com/office/drawing/2014/main" val="1219513784"/>
                    </a:ext>
                  </a:extLst>
                </a:gridCol>
                <a:gridCol w="1010963">
                  <a:extLst>
                    <a:ext uri="{9D8B030D-6E8A-4147-A177-3AD203B41FA5}">
                      <a16:colId xmlns:a16="http://schemas.microsoft.com/office/drawing/2014/main" val="2402519099"/>
                    </a:ext>
                  </a:extLst>
                </a:gridCol>
                <a:gridCol w="1145759">
                  <a:extLst>
                    <a:ext uri="{9D8B030D-6E8A-4147-A177-3AD203B41FA5}">
                      <a16:colId xmlns:a16="http://schemas.microsoft.com/office/drawing/2014/main" val="2941694791"/>
                    </a:ext>
                  </a:extLst>
                </a:gridCol>
                <a:gridCol w="1078362">
                  <a:extLst>
                    <a:ext uri="{9D8B030D-6E8A-4147-A177-3AD203B41FA5}">
                      <a16:colId xmlns:a16="http://schemas.microsoft.com/office/drawing/2014/main" val="282562952"/>
                    </a:ext>
                  </a:extLst>
                </a:gridCol>
                <a:gridCol w="1078362">
                  <a:extLst>
                    <a:ext uri="{9D8B030D-6E8A-4147-A177-3AD203B41FA5}">
                      <a16:colId xmlns:a16="http://schemas.microsoft.com/office/drawing/2014/main" val="1093326802"/>
                    </a:ext>
                  </a:extLst>
                </a:gridCol>
                <a:gridCol w="1010963">
                  <a:extLst>
                    <a:ext uri="{9D8B030D-6E8A-4147-A177-3AD203B41FA5}">
                      <a16:colId xmlns:a16="http://schemas.microsoft.com/office/drawing/2014/main" val="989336675"/>
                    </a:ext>
                  </a:extLst>
                </a:gridCol>
                <a:gridCol w="1280554">
                  <a:extLst>
                    <a:ext uri="{9D8B030D-6E8A-4147-A177-3AD203B41FA5}">
                      <a16:colId xmlns:a16="http://schemas.microsoft.com/office/drawing/2014/main" val="617622007"/>
                    </a:ext>
                  </a:extLst>
                </a:gridCol>
                <a:gridCol w="1226637">
                  <a:extLst>
                    <a:ext uri="{9D8B030D-6E8A-4147-A177-3AD203B41FA5}">
                      <a16:colId xmlns:a16="http://schemas.microsoft.com/office/drawing/2014/main" val="2955459863"/>
                    </a:ext>
                  </a:extLst>
                </a:gridCol>
              </a:tblGrid>
              <a:tr h="971596">
                <a:tc>
                  <a:txBody>
                    <a:bodyPr/>
                    <a:lstStyle/>
                    <a:p>
                      <a:pPr marL="0" marR="0">
                        <a:lnSpc>
                          <a:spcPct val="115000"/>
                        </a:lnSpc>
                        <a:spcAft>
                          <a:spcPts val="1000"/>
                        </a:spcAft>
                        <a:buNone/>
                      </a:pPr>
                      <a:r>
                        <a:rPr lang="en-US" sz="1200" kern="100" dirty="0">
                          <a:effectLst/>
                        </a:rPr>
                        <a:t>Photographer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September </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October</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November</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January</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February</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March</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April </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Total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9514637"/>
                  </a:ext>
                </a:extLst>
              </a:tr>
              <a:tr h="385521">
                <a:tc>
                  <a:txBody>
                    <a:bodyPr/>
                    <a:lstStyle/>
                    <a:p>
                      <a:pPr marL="0" marR="0">
                        <a:lnSpc>
                          <a:spcPct val="115000"/>
                        </a:lnSpc>
                        <a:spcAft>
                          <a:spcPts val="1000"/>
                        </a:spcAft>
                        <a:buNone/>
                      </a:pPr>
                      <a:r>
                        <a:rPr lang="en-US" sz="1200" kern="100">
                          <a:effectLst/>
                        </a:rPr>
                        <a:t>Blakney, Rick</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 points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15 points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 points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2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30 points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191822"/>
                  </a:ext>
                </a:extLst>
              </a:tr>
              <a:tr h="385521">
                <a:tc>
                  <a:txBody>
                    <a:bodyPr/>
                    <a:lstStyle/>
                    <a:p>
                      <a:pPr marL="0" marR="0">
                        <a:lnSpc>
                          <a:spcPct val="115000"/>
                        </a:lnSpc>
                        <a:spcAft>
                          <a:spcPts val="1000"/>
                        </a:spcAft>
                        <a:buNone/>
                      </a:pPr>
                      <a:r>
                        <a:rPr lang="en-US" sz="1200" kern="100">
                          <a:effectLst/>
                        </a:rPr>
                        <a:t>Blankinship,  Blair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56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5149499"/>
                  </a:ext>
                </a:extLst>
              </a:tr>
              <a:tr h="385521">
                <a:tc>
                  <a:txBody>
                    <a:bodyPr/>
                    <a:lstStyle/>
                    <a:p>
                      <a:pPr marL="0" marR="0">
                        <a:lnSpc>
                          <a:spcPct val="115000"/>
                        </a:lnSpc>
                        <a:spcAft>
                          <a:spcPts val="1000"/>
                        </a:spcAft>
                        <a:buNone/>
                      </a:pPr>
                      <a:r>
                        <a:rPr lang="en-US" sz="1200" kern="100">
                          <a:effectLst/>
                        </a:rPr>
                        <a:t>Kaplan, Bob</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040634"/>
                  </a:ext>
                </a:extLst>
              </a:tr>
              <a:tr h="353486">
                <a:tc>
                  <a:txBody>
                    <a:bodyPr/>
                    <a:lstStyle/>
                    <a:p>
                      <a:pPr marL="0" marR="0">
                        <a:lnSpc>
                          <a:spcPct val="115000"/>
                        </a:lnSpc>
                        <a:spcAft>
                          <a:spcPts val="1000"/>
                        </a:spcAft>
                        <a:buNone/>
                      </a:pPr>
                      <a:r>
                        <a:rPr lang="en-US" sz="1100" kern="100">
                          <a:effectLst/>
                        </a:rPr>
                        <a:t>Lillard, Stu</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0075896"/>
                  </a:ext>
                </a:extLst>
              </a:tr>
              <a:tr h="353486">
                <a:tc>
                  <a:txBody>
                    <a:bodyPr/>
                    <a:lstStyle/>
                    <a:p>
                      <a:pPr marL="0" marR="0">
                        <a:lnSpc>
                          <a:spcPct val="115000"/>
                        </a:lnSpc>
                        <a:spcAft>
                          <a:spcPts val="1000"/>
                        </a:spcAft>
                        <a:buNone/>
                      </a:pPr>
                      <a:r>
                        <a:rPr lang="en-US" sz="1100" kern="100">
                          <a:effectLst/>
                        </a:rPr>
                        <a:t>Long, John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44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058834"/>
                  </a:ext>
                </a:extLst>
              </a:tr>
              <a:tr h="353486">
                <a:tc>
                  <a:txBody>
                    <a:bodyPr/>
                    <a:lstStyle/>
                    <a:p>
                      <a:pPr marL="0" marR="0">
                        <a:lnSpc>
                          <a:spcPct val="115000"/>
                        </a:lnSpc>
                        <a:spcAft>
                          <a:spcPts val="1000"/>
                        </a:spcAft>
                        <a:buNone/>
                      </a:pPr>
                      <a:r>
                        <a:rPr lang="en-US" sz="1100" kern="100">
                          <a:effectLst/>
                        </a:rPr>
                        <a:t>MacArthur, Judy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634674"/>
                  </a:ext>
                </a:extLst>
              </a:tr>
              <a:tr h="353486">
                <a:tc>
                  <a:txBody>
                    <a:bodyPr/>
                    <a:lstStyle/>
                    <a:p>
                      <a:pPr marL="0" marR="0">
                        <a:lnSpc>
                          <a:spcPct val="115000"/>
                        </a:lnSpc>
                        <a:spcAft>
                          <a:spcPts val="1000"/>
                        </a:spcAft>
                        <a:buNone/>
                      </a:pPr>
                      <a:r>
                        <a:rPr lang="en-US" sz="1100" kern="100">
                          <a:effectLst/>
                        </a:rPr>
                        <a:t>Mars, Joanne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9348273"/>
                  </a:ext>
                </a:extLst>
              </a:tr>
              <a:tr h="353486">
                <a:tc>
                  <a:txBody>
                    <a:bodyPr/>
                    <a:lstStyle/>
                    <a:p>
                      <a:pPr marL="0" marR="0">
                        <a:lnSpc>
                          <a:spcPct val="115000"/>
                        </a:lnSpc>
                        <a:spcAft>
                          <a:spcPts val="1000"/>
                        </a:spcAft>
                        <a:buNone/>
                      </a:pPr>
                      <a:r>
                        <a:rPr lang="en-US" sz="1100" kern="100">
                          <a:effectLst/>
                        </a:rPr>
                        <a:t>Mars, Larry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59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2055418"/>
                  </a:ext>
                </a:extLst>
              </a:tr>
              <a:tr h="353486">
                <a:tc>
                  <a:txBody>
                    <a:bodyPr/>
                    <a:lstStyle/>
                    <a:p>
                      <a:pPr marL="0" marR="0">
                        <a:lnSpc>
                          <a:spcPct val="115000"/>
                        </a:lnSpc>
                        <a:spcAft>
                          <a:spcPts val="1000"/>
                        </a:spcAft>
                        <a:buNone/>
                      </a:pPr>
                      <a:r>
                        <a:rPr lang="en-US" sz="1100" kern="100">
                          <a:effectLst/>
                        </a:rPr>
                        <a:t>Mason, Kent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3159727"/>
                  </a:ext>
                </a:extLst>
              </a:tr>
              <a:tr h="353486">
                <a:tc>
                  <a:txBody>
                    <a:bodyPr/>
                    <a:lstStyle/>
                    <a:p>
                      <a:pPr marL="0" marR="0">
                        <a:lnSpc>
                          <a:spcPct val="115000"/>
                        </a:lnSpc>
                        <a:spcAft>
                          <a:spcPts val="1000"/>
                        </a:spcAft>
                        <a:buNone/>
                      </a:pPr>
                      <a:r>
                        <a:rPr lang="en-US" sz="1100" kern="100">
                          <a:effectLst/>
                        </a:rPr>
                        <a:t>Tanenholtz, 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791625"/>
                  </a:ext>
                </a:extLst>
              </a:tr>
              <a:tr h="353486">
                <a:tc>
                  <a:txBody>
                    <a:bodyPr/>
                    <a:lstStyle/>
                    <a:p>
                      <a:pPr marL="0" marR="0">
                        <a:lnSpc>
                          <a:spcPct val="115000"/>
                        </a:lnSpc>
                        <a:spcAft>
                          <a:spcPts val="1000"/>
                        </a:spcAft>
                        <a:buNone/>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7824540"/>
                  </a:ext>
                </a:extLst>
              </a:tr>
            </a:tbl>
          </a:graphicData>
        </a:graphic>
      </p:graphicFrame>
      <p:sp>
        <p:nvSpPr>
          <p:cNvPr id="6" name="TextBox 5">
            <a:extLst>
              <a:ext uri="{FF2B5EF4-FFF2-40B4-BE49-F238E27FC236}">
                <a16:creationId xmlns:a16="http://schemas.microsoft.com/office/drawing/2014/main" id="{9B641F67-A5C5-8B11-8F5D-50F7C221402B}"/>
              </a:ext>
            </a:extLst>
          </p:cNvPr>
          <p:cNvSpPr txBox="1"/>
          <p:nvPr/>
        </p:nvSpPr>
        <p:spPr>
          <a:xfrm>
            <a:off x="640080" y="612645"/>
            <a:ext cx="6199632" cy="461665"/>
          </a:xfrm>
          <a:prstGeom prst="rect">
            <a:avLst/>
          </a:prstGeom>
          <a:noFill/>
        </p:spPr>
        <p:txBody>
          <a:bodyPr wrap="square" rtlCol="0">
            <a:spAutoFit/>
          </a:bodyPr>
          <a:lstStyle/>
          <a:p>
            <a:r>
              <a:rPr lang="en-US" sz="2400" b="1" dirty="0"/>
              <a:t>Advanced – RCC Competitions 2024 - 2025</a:t>
            </a:r>
          </a:p>
        </p:txBody>
      </p:sp>
    </p:spTree>
    <p:extLst>
      <p:ext uri="{BB962C8B-B14F-4D97-AF65-F5344CB8AC3E}">
        <p14:creationId xmlns:p14="http://schemas.microsoft.com/office/powerpoint/2010/main" val="263268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7B65-B766-DB30-1E60-E5E3AB080345}"/>
              </a:ext>
            </a:extLst>
          </p:cNvPr>
          <p:cNvSpPr>
            <a:spLocks noGrp="1"/>
          </p:cNvSpPr>
          <p:nvPr>
            <p:ph type="title"/>
          </p:nvPr>
        </p:nvSpPr>
        <p:spPr>
          <a:xfrm>
            <a:off x="838200" y="365125"/>
            <a:ext cx="10515600" cy="594995"/>
          </a:xfrm>
        </p:spPr>
        <p:txBody>
          <a:bodyPr>
            <a:normAutofit fontScale="90000"/>
          </a:bodyPr>
          <a:lstStyle/>
          <a:p>
            <a:br>
              <a:rPr lang="en-US" sz="2400" b="1" dirty="0"/>
            </a:br>
            <a:r>
              <a:rPr lang="en-US" sz="2700" b="1" dirty="0"/>
              <a:t>Intermediate – RCC Competitions 2024 - 2025</a:t>
            </a:r>
            <a:br>
              <a:rPr lang="en-US" b="1" dirty="0"/>
            </a:br>
            <a:endParaRPr lang="en-US" dirty="0"/>
          </a:p>
        </p:txBody>
      </p:sp>
      <p:graphicFrame>
        <p:nvGraphicFramePr>
          <p:cNvPr id="3" name="Table 2">
            <a:extLst>
              <a:ext uri="{FF2B5EF4-FFF2-40B4-BE49-F238E27FC236}">
                <a16:creationId xmlns:a16="http://schemas.microsoft.com/office/drawing/2014/main" id="{405786F2-5579-9394-D80A-FE8F25358170}"/>
              </a:ext>
            </a:extLst>
          </p:cNvPr>
          <p:cNvGraphicFramePr>
            <a:graphicFrameLocks noGrp="1"/>
          </p:cNvGraphicFramePr>
          <p:nvPr>
            <p:extLst>
              <p:ext uri="{D42A27DB-BD31-4B8C-83A1-F6EECF244321}">
                <p14:modId xmlns:p14="http://schemas.microsoft.com/office/powerpoint/2010/main" val="617157953"/>
              </p:ext>
            </p:extLst>
          </p:nvPr>
        </p:nvGraphicFramePr>
        <p:xfrm>
          <a:off x="838200" y="960120"/>
          <a:ext cx="10372346" cy="5496050"/>
        </p:xfrm>
        <a:graphic>
          <a:graphicData uri="http://schemas.openxmlformats.org/drawingml/2006/table">
            <a:tbl>
              <a:tblPr firstRow="1" firstCol="1" bandRow="1">
                <a:tableStyleId>{5C22544A-7EE6-4342-B048-85BDC9FD1C3A}</a:tableStyleId>
              </a:tblPr>
              <a:tblGrid>
                <a:gridCol w="1928847">
                  <a:extLst>
                    <a:ext uri="{9D8B030D-6E8A-4147-A177-3AD203B41FA5}">
                      <a16:colId xmlns:a16="http://schemas.microsoft.com/office/drawing/2014/main" val="1016118714"/>
                    </a:ext>
                  </a:extLst>
                </a:gridCol>
                <a:gridCol w="1021907">
                  <a:extLst>
                    <a:ext uri="{9D8B030D-6E8A-4147-A177-3AD203B41FA5}">
                      <a16:colId xmlns:a16="http://schemas.microsoft.com/office/drawing/2014/main" val="596972435"/>
                    </a:ext>
                  </a:extLst>
                </a:gridCol>
                <a:gridCol w="1011646">
                  <a:extLst>
                    <a:ext uri="{9D8B030D-6E8A-4147-A177-3AD203B41FA5}">
                      <a16:colId xmlns:a16="http://schemas.microsoft.com/office/drawing/2014/main" val="2301519891"/>
                    </a:ext>
                  </a:extLst>
                </a:gridCol>
                <a:gridCol w="1069848">
                  <a:extLst>
                    <a:ext uri="{9D8B030D-6E8A-4147-A177-3AD203B41FA5}">
                      <a16:colId xmlns:a16="http://schemas.microsoft.com/office/drawing/2014/main" val="700071840"/>
                    </a:ext>
                  </a:extLst>
                </a:gridCol>
                <a:gridCol w="1078992">
                  <a:extLst>
                    <a:ext uri="{9D8B030D-6E8A-4147-A177-3AD203B41FA5}">
                      <a16:colId xmlns:a16="http://schemas.microsoft.com/office/drawing/2014/main" val="625210237"/>
                    </a:ext>
                  </a:extLst>
                </a:gridCol>
                <a:gridCol w="1060704">
                  <a:extLst>
                    <a:ext uri="{9D8B030D-6E8A-4147-A177-3AD203B41FA5}">
                      <a16:colId xmlns:a16="http://schemas.microsoft.com/office/drawing/2014/main" val="3806695229"/>
                    </a:ext>
                  </a:extLst>
                </a:gridCol>
                <a:gridCol w="960120">
                  <a:extLst>
                    <a:ext uri="{9D8B030D-6E8A-4147-A177-3AD203B41FA5}">
                      <a16:colId xmlns:a16="http://schemas.microsoft.com/office/drawing/2014/main" val="2162295053"/>
                    </a:ext>
                  </a:extLst>
                </a:gridCol>
                <a:gridCol w="1077864">
                  <a:extLst>
                    <a:ext uri="{9D8B030D-6E8A-4147-A177-3AD203B41FA5}">
                      <a16:colId xmlns:a16="http://schemas.microsoft.com/office/drawing/2014/main" val="3452270763"/>
                    </a:ext>
                  </a:extLst>
                </a:gridCol>
                <a:gridCol w="1162418">
                  <a:extLst>
                    <a:ext uri="{9D8B030D-6E8A-4147-A177-3AD203B41FA5}">
                      <a16:colId xmlns:a16="http://schemas.microsoft.com/office/drawing/2014/main" val="3371803632"/>
                    </a:ext>
                  </a:extLst>
                </a:gridCol>
              </a:tblGrid>
              <a:tr h="779992">
                <a:tc>
                  <a:txBody>
                    <a:bodyPr/>
                    <a:lstStyle/>
                    <a:p>
                      <a:pPr marL="0" marR="0">
                        <a:lnSpc>
                          <a:spcPct val="115000"/>
                        </a:lnSpc>
                        <a:spcAft>
                          <a:spcPts val="1000"/>
                        </a:spcAft>
                        <a:buNone/>
                      </a:pPr>
                      <a:r>
                        <a:rPr lang="en-US" sz="1200" kern="100" dirty="0">
                          <a:effectLst/>
                        </a:rPr>
                        <a:t>Photographer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September </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October</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November</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January</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February</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March</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April </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9361300"/>
                  </a:ext>
                </a:extLst>
              </a:tr>
              <a:tr h="383156">
                <a:tc>
                  <a:txBody>
                    <a:bodyPr/>
                    <a:lstStyle/>
                    <a:p>
                      <a:pPr marL="0" marR="0">
                        <a:lnSpc>
                          <a:spcPct val="115000"/>
                        </a:lnSpc>
                        <a:spcAft>
                          <a:spcPts val="1000"/>
                        </a:spcAft>
                        <a:buNone/>
                      </a:pPr>
                      <a:r>
                        <a:rPr lang="fr-FR" sz="1200" kern="100">
                          <a:effectLst/>
                        </a:rPr>
                        <a:t>Blakney, Cerina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16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8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6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15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45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10129"/>
                  </a:ext>
                </a:extLst>
              </a:tr>
              <a:tr h="309493">
                <a:tc>
                  <a:txBody>
                    <a:bodyPr/>
                    <a:lstStyle/>
                    <a:p>
                      <a:pPr marL="0" marR="0">
                        <a:lnSpc>
                          <a:spcPct val="115000"/>
                        </a:lnSpc>
                        <a:spcAft>
                          <a:spcPts val="1000"/>
                        </a:spcAft>
                        <a:buNone/>
                      </a:pPr>
                      <a:r>
                        <a:rPr lang="fr-FR" sz="1200" kern="100">
                          <a:effectLst/>
                        </a:rPr>
                        <a:t>DeSchriver, Jean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6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2623285"/>
                  </a:ext>
                </a:extLst>
              </a:tr>
              <a:tr h="309493">
                <a:tc>
                  <a:txBody>
                    <a:bodyPr/>
                    <a:lstStyle/>
                    <a:p>
                      <a:pPr marL="0" marR="0">
                        <a:lnSpc>
                          <a:spcPct val="115000"/>
                        </a:lnSpc>
                        <a:spcAft>
                          <a:spcPts val="1000"/>
                        </a:spcAft>
                        <a:buNone/>
                      </a:pPr>
                      <a:r>
                        <a:rPr lang="fr-FR" sz="1200" kern="100">
                          <a:effectLst/>
                        </a:rPr>
                        <a:t>Ferren, Ann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23335"/>
                  </a:ext>
                </a:extLst>
              </a:tr>
              <a:tr h="309493">
                <a:tc>
                  <a:txBody>
                    <a:bodyPr/>
                    <a:lstStyle/>
                    <a:p>
                      <a:pPr marL="0" marR="0">
                        <a:lnSpc>
                          <a:spcPct val="115000"/>
                        </a:lnSpc>
                        <a:spcAft>
                          <a:spcPts val="1000"/>
                        </a:spcAft>
                        <a:buNone/>
                      </a:pPr>
                      <a:r>
                        <a:rPr lang="en-US" sz="1200" kern="100">
                          <a:effectLst/>
                        </a:rPr>
                        <a:t>Fife, John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6676634"/>
                  </a:ext>
                </a:extLst>
              </a:tr>
              <a:tr h="309493">
                <a:tc>
                  <a:txBody>
                    <a:bodyPr/>
                    <a:lstStyle/>
                    <a:p>
                      <a:pPr marL="0" marR="0">
                        <a:lnSpc>
                          <a:spcPct val="115000"/>
                        </a:lnSpc>
                        <a:spcAft>
                          <a:spcPts val="1000"/>
                        </a:spcAft>
                        <a:buNone/>
                      </a:pPr>
                      <a:r>
                        <a:rPr lang="en-US" sz="1200" kern="100">
                          <a:effectLst/>
                        </a:rPr>
                        <a:t>Friedman, Julie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334588"/>
                  </a:ext>
                </a:extLst>
              </a:tr>
              <a:tr h="309493">
                <a:tc>
                  <a:txBody>
                    <a:bodyPr/>
                    <a:lstStyle/>
                    <a:p>
                      <a:pPr marL="0" marR="0">
                        <a:lnSpc>
                          <a:spcPct val="115000"/>
                        </a:lnSpc>
                        <a:spcAft>
                          <a:spcPts val="1000"/>
                        </a:spcAft>
                        <a:buNone/>
                      </a:pPr>
                      <a:r>
                        <a:rPr lang="en-US" sz="1200" kern="100">
                          <a:effectLst/>
                        </a:rPr>
                        <a:t>Goldenberg, Steve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74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024282"/>
                  </a:ext>
                </a:extLst>
              </a:tr>
              <a:tr h="309493">
                <a:tc>
                  <a:txBody>
                    <a:bodyPr/>
                    <a:lstStyle/>
                    <a:p>
                      <a:pPr marL="0" marR="0">
                        <a:lnSpc>
                          <a:spcPct val="115000"/>
                        </a:lnSpc>
                        <a:spcAft>
                          <a:spcPts val="1000"/>
                        </a:spcAft>
                        <a:buNone/>
                      </a:pPr>
                      <a:r>
                        <a:rPr lang="en-US" sz="1200" kern="100">
                          <a:effectLst/>
                        </a:rPr>
                        <a:t>Kaplan, Ruthe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9394638"/>
                  </a:ext>
                </a:extLst>
              </a:tr>
              <a:tr h="309493">
                <a:tc>
                  <a:txBody>
                    <a:bodyPr/>
                    <a:lstStyle/>
                    <a:p>
                      <a:pPr marL="0" marR="0">
                        <a:lnSpc>
                          <a:spcPct val="115000"/>
                        </a:lnSpc>
                        <a:spcAft>
                          <a:spcPts val="1000"/>
                        </a:spcAft>
                        <a:buNone/>
                      </a:pPr>
                      <a:r>
                        <a:rPr lang="en-US" sz="1200" kern="100">
                          <a:effectLst/>
                        </a:rPr>
                        <a:t>Kurlandsky, Larry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809485"/>
                  </a:ext>
                </a:extLst>
              </a:tr>
              <a:tr h="309493">
                <a:tc>
                  <a:txBody>
                    <a:bodyPr/>
                    <a:lstStyle/>
                    <a:p>
                      <a:pPr marL="0" marR="0">
                        <a:lnSpc>
                          <a:spcPct val="115000"/>
                        </a:lnSpc>
                        <a:spcAft>
                          <a:spcPts val="1000"/>
                        </a:spcAft>
                        <a:buNone/>
                      </a:pPr>
                      <a:r>
                        <a:rPr lang="fr-FR" sz="1200" kern="100">
                          <a:effectLst/>
                        </a:rPr>
                        <a:t>Paley, Louis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0773247"/>
                  </a:ext>
                </a:extLst>
              </a:tr>
              <a:tr h="309493">
                <a:tc>
                  <a:txBody>
                    <a:bodyPr/>
                    <a:lstStyle/>
                    <a:p>
                      <a:pPr marL="0" marR="0">
                        <a:lnSpc>
                          <a:spcPct val="115000"/>
                        </a:lnSpc>
                        <a:spcAft>
                          <a:spcPts val="1000"/>
                        </a:spcAft>
                        <a:buNone/>
                      </a:pPr>
                      <a:r>
                        <a:rPr lang="fr-FR" sz="1200" kern="100">
                          <a:effectLst/>
                        </a:rPr>
                        <a:t>Schultz, Bob</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5044516"/>
                  </a:ext>
                </a:extLst>
              </a:tr>
              <a:tr h="309493">
                <a:tc>
                  <a:txBody>
                    <a:bodyPr/>
                    <a:lstStyle/>
                    <a:p>
                      <a:pPr marL="0" marR="0">
                        <a:lnSpc>
                          <a:spcPct val="115000"/>
                        </a:lnSpc>
                        <a:spcAft>
                          <a:spcPts val="1000"/>
                        </a:spcAft>
                        <a:buNone/>
                      </a:pPr>
                      <a:r>
                        <a:rPr lang="en-US" sz="1200" kern="100">
                          <a:effectLst/>
                        </a:rPr>
                        <a:t>Schwartz, Buddy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276640"/>
                  </a:ext>
                </a:extLst>
              </a:tr>
              <a:tr h="309493">
                <a:tc>
                  <a:txBody>
                    <a:bodyPr/>
                    <a:lstStyle/>
                    <a:p>
                      <a:pPr marL="0" marR="0">
                        <a:lnSpc>
                          <a:spcPct val="115000"/>
                        </a:lnSpc>
                        <a:spcAft>
                          <a:spcPts val="1000"/>
                        </a:spcAft>
                        <a:buNone/>
                      </a:pPr>
                      <a:r>
                        <a:rPr lang="en-US" sz="1200" kern="100">
                          <a:effectLst/>
                        </a:rPr>
                        <a:t>Shields, Woody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42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2861739"/>
                  </a:ext>
                </a:extLst>
              </a:tr>
              <a:tr h="309493">
                <a:tc>
                  <a:txBody>
                    <a:bodyPr/>
                    <a:lstStyle/>
                    <a:p>
                      <a:pPr marL="0" marR="0">
                        <a:lnSpc>
                          <a:spcPct val="115000"/>
                        </a:lnSpc>
                        <a:spcAft>
                          <a:spcPts val="1000"/>
                        </a:spcAft>
                        <a:buNone/>
                      </a:pPr>
                      <a:r>
                        <a:rPr lang="fr-FR" sz="1200" kern="100">
                          <a:effectLst/>
                        </a:rPr>
                        <a:t>Thomas, Julie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1875493"/>
                  </a:ext>
                </a:extLst>
              </a:tr>
              <a:tr h="309493">
                <a:tc>
                  <a:txBody>
                    <a:bodyPr/>
                    <a:lstStyle/>
                    <a:p>
                      <a:pPr marL="0" marR="0">
                        <a:lnSpc>
                          <a:spcPct val="115000"/>
                        </a:lnSpc>
                        <a:spcAft>
                          <a:spcPts val="1000"/>
                        </a:spcAft>
                        <a:buNone/>
                      </a:pPr>
                      <a:r>
                        <a:rPr lang="fr-FR" sz="1200" kern="100">
                          <a:effectLst/>
                        </a:rPr>
                        <a:t>Vickers, Emmy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103831"/>
                  </a:ext>
                </a:extLst>
              </a:tr>
              <a:tr h="309493">
                <a:tc>
                  <a:txBody>
                    <a:bodyPr/>
                    <a:lstStyle/>
                    <a:p>
                      <a:pPr marL="0" marR="0">
                        <a:lnSpc>
                          <a:spcPct val="115000"/>
                        </a:lnSpc>
                        <a:spcAft>
                          <a:spcPts val="1000"/>
                        </a:spcAft>
                        <a:buNone/>
                      </a:pPr>
                      <a:r>
                        <a:rPr lang="en-US" sz="1200" kern="100">
                          <a:effectLst/>
                        </a:rPr>
                        <a:t>Waller, Bill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250819"/>
                  </a:ext>
                </a:extLst>
              </a:tr>
            </a:tbl>
          </a:graphicData>
        </a:graphic>
      </p:graphicFrame>
    </p:spTree>
    <p:extLst>
      <p:ext uri="{BB962C8B-B14F-4D97-AF65-F5344CB8AC3E}">
        <p14:creationId xmlns:p14="http://schemas.microsoft.com/office/powerpoint/2010/main" val="45600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C7-0218-4EFC-DC04-675FD763C2A8}"/>
              </a:ext>
            </a:extLst>
          </p:cNvPr>
          <p:cNvSpPr>
            <a:spLocks noGrp="1"/>
          </p:cNvSpPr>
          <p:nvPr>
            <p:ph type="title"/>
          </p:nvPr>
        </p:nvSpPr>
        <p:spPr>
          <a:xfrm>
            <a:off x="838200" y="365125"/>
            <a:ext cx="10198608" cy="759587"/>
          </a:xfrm>
        </p:spPr>
        <p:txBody>
          <a:bodyPr>
            <a:normAutofit/>
          </a:bodyPr>
          <a:lstStyle/>
          <a:p>
            <a:r>
              <a:rPr lang="en-US" sz="2400" b="1" dirty="0"/>
              <a:t>General – RCC Competitions 2024 - 2025</a:t>
            </a:r>
            <a:endParaRPr lang="en-US" sz="2400" dirty="0"/>
          </a:p>
        </p:txBody>
      </p:sp>
      <p:graphicFrame>
        <p:nvGraphicFramePr>
          <p:cNvPr id="3" name="Table 2">
            <a:extLst>
              <a:ext uri="{FF2B5EF4-FFF2-40B4-BE49-F238E27FC236}">
                <a16:creationId xmlns:a16="http://schemas.microsoft.com/office/drawing/2014/main" id="{A142385C-DBB4-9323-AE5A-9B95D68A15F8}"/>
              </a:ext>
            </a:extLst>
          </p:cNvPr>
          <p:cNvGraphicFramePr>
            <a:graphicFrameLocks noGrp="1"/>
          </p:cNvGraphicFramePr>
          <p:nvPr>
            <p:extLst>
              <p:ext uri="{D42A27DB-BD31-4B8C-83A1-F6EECF244321}">
                <p14:modId xmlns:p14="http://schemas.microsoft.com/office/powerpoint/2010/main" val="2902715911"/>
              </p:ext>
            </p:extLst>
          </p:nvPr>
        </p:nvGraphicFramePr>
        <p:xfrm>
          <a:off x="838199" y="1124712"/>
          <a:ext cx="10708860" cy="5248654"/>
        </p:xfrm>
        <a:graphic>
          <a:graphicData uri="http://schemas.openxmlformats.org/drawingml/2006/table">
            <a:tbl>
              <a:tblPr firstRow="1" firstCol="1" bandRow="1">
                <a:tableStyleId>{5C22544A-7EE6-4342-B048-85BDC9FD1C3A}</a:tableStyleId>
              </a:tblPr>
              <a:tblGrid>
                <a:gridCol w="1991427">
                  <a:extLst>
                    <a:ext uri="{9D8B030D-6E8A-4147-A177-3AD203B41FA5}">
                      <a16:colId xmlns:a16="http://schemas.microsoft.com/office/drawing/2014/main" val="2546467450"/>
                    </a:ext>
                  </a:extLst>
                </a:gridCol>
                <a:gridCol w="1055059">
                  <a:extLst>
                    <a:ext uri="{9D8B030D-6E8A-4147-A177-3AD203B41FA5}">
                      <a16:colId xmlns:a16="http://schemas.microsoft.com/office/drawing/2014/main" val="345925112"/>
                    </a:ext>
                  </a:extLst>
                </a:gridCol>
                <a:gridCol w="989120">
                  <a:extLst>
                    <a:ext uri="{9D8B030D-6E8A-4147-A177-3AD203B41FA5}">
                      <a16:colId xmlns:a16="http://schemas.microsoft.com/office/drawing/2014/main" val="3311319977"/>
                    </a:ext>
                  </a:extLst>
                </a:gridCol>
                <a:gridCol w="1121001">
                  <a:extLst>
                    <a:ext uri="{9D8B030D-6E8A-4147-A177-3AD203B41FA5}">
                      <a16:colId xmlns:a16="http://schemas.microsoft.com/office/drawing/2014/main" val="2590879817"/>
                    </a:ext>
                  </a:extLst>
                </a:gridCol>
                <a:gridCol w="1055059">
                  <a:extLst>
                    <a:ext uri="{9D8B030D-6E8A-4147-A177-3AD203B41FA5}">
                      <a16:colId xmlns:a16="http://schemas.microsoft.com/office/drawing/2014/main" val="1186730150"/>
                    </a:ext>
                  </a:extLst>
                </a:gridCol>
                <a:gridCol w="1055059">
                  <a:extLst>
                    <a:ext uri="{9D8B030D-6E8A-4147-A177-3AD203B41FA5}">
                      <a16:colId xmlns:a16="http://schemas.microsoft.com/office/drawing/2014/main" val="171909254"/>
                    </a:ext>
                  </a:extLst>
                </a:gridCol>
                <a:gridCol w="989120">
                  <a:extLst>
                    <a:ext uri="{9D8B030D-6E8A-4147-A177-3AD203B41FA5}">
                      <a16:colId xmlns:a16="http://schemas.microsoft.com/office/drawing/2014/main" val="3464205578"/>
                    </a:ext>
                  </a:extLst>
                </a:gridCol>
                <a:gridCol w="1252883">
                  <a:extLst>
                    <a:ext uri="{9D8B030D-6E8A-4147-A177-3AD203B41FA5}">
                      <a16:colId xmlns:a16="http://schemas.microsoft.com/office/drawing/2014/main" val="3560804674"/>
                    </a:ext>
                  </a:extLst>
                </a:gridCol>
                <a:gridCol w="1200132">
                  <a:extLst>
                    <a:ext uri="{9D8B030D-6E8A-4147-A177-3AD203B41FA5}">
                      <a16:colId xmlns:a16="http://schemas.microsoft.com/office/drawing/2014/main" val="4247044374"/>
                    </a:ext>
                  </a:extLst>
                </a:gridCol>
              </a:tblGrid>
              <a:tr h="754999">
                <a:tc>
                  <a:txBody>
                    <a:bodyPr/>
                    <a:lstStyle/>
                    <a:p>
                      <a:pPr marL="0" marR="0">
                        <a:lnSpc>
                          <a:spcPct val="115000"/>
                        </a:lnSpc>
                        <a:spcAft>
                          <a:spcPts val="1000"/>
                        </a:spcAft>
                        <a:buNone/>
                      </a:pPr>
                      <a:r>
                        <a:rPr lang="en-US" sz="1200" kern="100">
                          <a:effectLst/>
                        </a:rPr>
                        <a:t>Photographer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September </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October</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November</a:t>
                      </a:r>
                    </a:p>
                    <a:p>
                      <a:pPr marL="0" marR="0">
                        <a:lnSpc>
                          <a:spcPct val="115000"/>
                        </a:lnSpc>
                        <a:spcAft>
                          <a:spcPts val="1000"/>
                        </a:spcAft>
                        <a:buNone/>
                      </a:pPr>
                      <a:r>
                        <a:rPr lang="en-US" sz="1100" kern="100">
                          <a:effectLst/>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January</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February</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March</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April </a:t>
                      </a:r>
                    </a:p>
                    <a:p>
                      <a:pPr marL="0" marR="0">
                        <a:lnSpc>
                          <a:spcPct val="115000"/>
                        </a:lnSpc>
                        <a:spcAft>
                          <a:spcPts val="1000"/>
                        </a:spcAft>
                        <a:buNone/>
                      </a:pPr>
                      <a:r>
                        <a:rPr lang="en-US" sz="1100" kern="100">
                          <a:effectLst/>
                        </a:rPr>
                        <a:t>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8845171"/>
                  </a:ext>
                </a:extLst>
              </a:tr>
              <a:tr h="299577">
                <a:tc>
                  <a:txBody>
                    <a:bodyPr/>
                    <a:lstStyle/>
                    <a:p>
                      <a:pPr marL="0" marR="0">
                        <a:lnSpc>
                          <a:spcPct val="115000"/>
                        </a:lnSpc>
                        <a:spcAft>
                          <a:spcPts val="1000"/>
                        </a:spcAft>
                        <a:buNone/>
                      </a:pPr>
                      <a:r>
                        <a:rPr lang="en-US" sz="1200" kern="100">
                          <a:effectLst/>
                        </a:rPr>
                        <a:t>Bosen, Rhona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6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8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14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111980"/>
                  </a:ext>
                </a:extLst>
              </a:tr>
              <a:tr h="299577">
                <a:tc>
                  <a:txBody>
                    <a:bodyPr/>
                    <a:lstStyle/>
                    <a:p>
                      <a:pPr marL="0" marR="0">
                        <a:lnSpc>
                          <a:spcPct val="115000"/>
                        </a:lnSpc>
                        <a:spcAft>
                          <a:spcPts val="1000"/>
                        </a:spcAft>
                        <a:buNone/>
                      </a:pPr>
                      <a:r>
                        <a:rPr lang="en-US" sz="1200" kern="100">
                          <a:effectLst/>
                        </a:rPr>
                        <a:t>Brown, Evelyn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19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9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10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24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8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19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16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kern="100" dirty="0">
                          <a:effectLst/>
                        </a:rPr>
                        <a:t>105 points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10183"/>
                  </a:ext>
                </a:extLst>
              </a:tr>
              <a:tr h="299577">
                <a:tc>
                  <a:txBody>
                    <a:bodyPr/>
                    <a:lstStyle/>
                    <a:p>
                      <a:pPr marL="0" marR="0">
                        <a:lnSpc>
                          <a:spcPct val="115000"/>
                        </a:lnSpc>
                        <a:spcAft>
                          <a:spcPts val="1000"/>
                        </a:spcAft>
                        <a:buNone/>
                      </a:pPr>
                      <a:r>
                        <a:rPr lang="es-ES" sz="1200" kern="100">
                          <a:effectLst/>
                        </a:rPr>
                        <a:t>Clarke, Elizabeth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6881274"/>
                  </a:ext>
                </a:extLst>
              </a:tr>
              <a:tr h="299577">
                <a:tc>
                  <a:txBody>
                    <a:bodyPr/>
                    <a:lstStyle/>
                    <a:p>
                      <a:pPr marL="0" marR="0">
                        <a:lnSpc>
                          <a:spcPct val="115000"/>
                        </a:lnSpc>
                        <a:spcAft>
                          <a:spcPts val="1000"/>
                        </a:spcAft>
                        <a:buNone/>
                      </a:pPr>
                      <a:r>
                        <a:rPr lang="es-ES" sz="1200" kern="100">
                          <a:effectLst/>
                        </a:rPr>
                        <a:t>Heffler, Fran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2410842"/>
                  </a:ext>
                </a:extLst>
              </a:tr>
              <a:tr h="299577">
                <a:tc>
                  <a:txBody>
                    <a:bodyPr/>
                    <a:lstStyle/>
                    <a:p>
                      <a:pPr marL="0" marR="0">
                        <a:lnSpc>
                          <a:spcPct val="115000"/>
                        </a:lnSpc>
                        <a:spcAft>
                          <a:spcPts val="1000"/>
                        </a:spcAft>
                        <a:buNone/>
                      </a:pPr>
                      <a:r>
                        <a:rPr lang="es-ES" sz="1200" kern="100">
                          <a:effectLst/>
                        </a:rPr>
                        <a:t>Kristal, Barbara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033057"/>
                  </a:ext>
                </a:extLst>
              </a:tr>
              <a:tr h="299577">
                <a:tc>
                  <a:txBody>
                    <a:bodyPr/>
                    <a:lstStyle/>
                    <a:p>
                      <a:pPr marL="0" marR="0">
                        <a:lnSpc>
                          <a:spcPct val="115000"/>
                        </a:lnSpc>
                        <a:spcAft>
                          <a:spcPts val="1000"/>
                        </a:spcAft>
                        <a:buNone/>
                      </a:pPr>
                      <a:r>
                        <a:rPr lang="fr-FR" sz="1200" kern="100">
                          <a:effectLst/>
                        </a:rPr>
                        <a:t>Kristal, Joel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32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7726067"/>
                  </a:ext>
                </a:extLst>
              </a:tr>
              <a:tr h="299577">
                <a:tc>
                  <a:txBody>
                    <a:bodyPr/>
                    <a:lstStyle/>
                    <a:p>
                      <a:pPr marL="0" marR="0">
                        <a:lnSpc>
                          <a:spcPct val="115000"/>
                        </a:lnSpc>
                        <a:spcAft>
                          <a:spcPts val="1000"/>
                        </a:spcAft>
                        <a:buNone/>
                      </a:pPr>
                      <a:r>
                        <a:rPr lang="en-US" sz="1200" kern="100">
                          <a:effectLst/>
                        </a:rPr>
                        <a:t>Lipson, Paul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664478"/>
                  </a:ext>
                </a:extLst>
              </a:tr>
              <a:tr h="299577">
                <a:tc>
                  <a:txBody>
                    <a:bodyPr/>
                    <a:lstStyle/>
                    <a:p>
                      <a:pPr marL="0" marR="0">
                        <a:lnSpc>
                          <a:spcPct val="115000"/>
                        </a:lnSpc>
                        <a:spcAft>
                          <a:spcPts val="1000"/>
                        </a:spcAft>
                        <a:buNone/>
                      </a:pPr>
                      <a:r>
                        <a:rPr lang="en-US" sz="1200" kern="100">
                          <a:effectLst/>
                        </a:rPr>
                        <a:t>Livingston, Walt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839660"/>
                  </a:ext>
                </a:extLst>
              </a:tr>
              <a:tr h="299577">
                <a:tc>
                  <a:txBody>
                    <a:bodyPr/>
                    <a:lstStyle/>
                    <a:p>
                      <a:pPr marL="0" marR="0">
                        <a:lnSpc>
                          <a:spcPct val="115000"/>
                        </a:lnSpc>
                        <a:spcAft>
                          <a:spcPts val="1000"/>
                        </a:spcAft>
                        <a:buNone/>
                      </a:pPr>
                      <a:r>
                        <a:rPr lang="en-US" sz="1200" kern="100">
                          <a:effectLst/>
                        </a:rPr>
                        <a:t>Mahler, David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42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6842353"/>
                  </a:ext>
                </a:extLst>
              </a:tr>
              <a:tr h="299577">
                <a:tc>
                  <a:txBody>
                    <a:bodyPr/>
                    <a:lstStyle/>
                    <a:p>
                      <a:pPr marL="0" marR="0">
                        <a:lnSpc>
                          <a:spcPct val="115000"/>
                        </a:lnSpc>
                        <a:spcAft>
                          <a:spcPts val="1000"/>
                        </a:spcAft>
                        <a:buNone/>
                      </a:pPr>
                      <a:r>
                        <a:rPr lang="en-US" sz="1200" kern="100">
                          <a:effectLst/>
                        </a:rPr>
                        <a:t>Montfort, Helen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308699"/>
                  </a:ext>
                </a:extLst>
              </a:tr>
              <a:tr h="299577">
                <a:tc>
                  <a:txBody>
                    <a:bodyPr/>
                    <a:lstStyle/>
                    <a:p>
                      <a:pPr marL="0" marR="0">
                        <a:lnSpc>
                          <a:spcPct val="115000"/>
                        </a:lnSpc>
                        <a:spcAft>
                          <a:spcPts val="1000"/>
                        </a:spcAft>
                        <a:buNone/>
                      </a:pPr>
                      <a:r>
                        <a:rPr lang="en-US" sz="1200" kern="100">
                          <a:effectLst/>
                        </a:rPr>
                        <a:t>Reale, Regina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5354854"/>
                  </a:ext>
                </a:extLst>
              </a:tr>
              <a:tr h="299577">
                <a:tc>
                  <a:txBody>
                    <a:bodyPr/>
                    <a:lstStyle/>
                    <a:p>
                      <a:pPr marL="0" marR="0">
                        <a:lnSpc>
                          <a:spcPct val="115000"/>
                        </a:lnSpc>
                        <a:spcAft>
                          <a:spcPts val="1000"/>
                        </a:spcAft>
                        <a:buNone/>
                      </a:pPr>
                      <a:r>
                        <a:rPr lang="en-US" sz="1200" kern="100">
                          <a:effectLst/>
                        </a:rPr>
                        <a:t>Roddy, Frank</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30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8510601"/>
                  </a:ext>
                </a:extLst>
              </a:tr>
              <a:tr h="299577">
                <a:tc>
                  <a:txBody>
                    <a:bodyPr/>
                    <a:lstStyle/>
                    <a:p>
                      <a:pPr marL="0" marR="0">
                        <a:lnSpc>
                          <a:spcPct val="115000"/>
                        </a:lnSpc>
                        <a:spcAft>
                          <a:spcPts val="1000"/>
                        </a:spcAft>
                        <a:buNone/>
                      </a:pPr>
                      <a:r>
                        <a:rPr lang="en-US" sz="1200" kern="100">
                          <a:effectLst/>
                        </a:rPr>
                        <a:t>Shapiro, Fred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6907537"/>
                  </a:ext>
                </a:extLst>
              </a:tr>
              <a:tr h="299577">
                <a:tc>
                  <a:txBody>
                    <a:bodyPr/>
                    <a:lstStyle/>
                    <a:p>
                      <a:pPr marL="0" marR="0">
                        <a:lnSpc>
                          <a:spcPct val="115000"/>
                        </a:lnSpc>
                        <a:spcAft>
                          <a:spcPts val="1000"/>
                        </a:spcAft>
                        <a:buNone/>
                      </a:pPr>
                      <a:r>
                        <a:rPr lang="en-US" sz="1200" kern="100">
                          <a:effectLst/>
                        </a:rPr>
                        <a:t>Smith, Lou</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42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263172"/>
                  </a:ext>
                </a:extLst>
              </a:tr>
              <a:tr h="299577">
                <a:tc>
                  <a:txBody>
                    <a:bodyPr/>
                    <a:lstStyle/>
                    <a:p>
                      <a:pPr marL="0" marR="0">
                        <a:lnSpc>
                          <a:spcPct val="115000"/>
                        </a:lnSpc>
                        <a:spcAft>
                          <a:spcPts val="1000"/>
                        </a:spcAft>
                        <a:buNone/>
                      </a:pPr>
                      <a:r>
                        <a:rPr lang="en-US" sz="1200" kern="100">
                          <a:effectLst/>
                        </a:rPr>
                        <a:t>Witt, Jo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42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1080912"/>
                  </a:ext>
                </a:extLst>
              </a:tr>
            </a:tbl>
          </a:graphicData>
        </a:graphic>
      </p:graphicFrame>
      <p:sp>
        <p:nvSpPr>
          <p:cNvPr id="4" name="Rectangle 1">
            <a:extLst>
              <a:ext uri="{FF2B5EF4-FFF2-40B4-BE49-F238E27FC236}">
                <a16:creationId xmlns:a16="http://schemas.microsoft.com/office/drawing/2014/main" id="{692FF24A-74B3-6471-EC1F-8453A25C490F}"/>
              </a:ext>
            </a:extLst>
          </p:cNvPr>
          <p:cNvSpPr>
            <a:spLocks noChangeArrowheads="1"/>
          </p:cNvSpPr>
          <p:nvPr/>
        </p:nvSpPr>
        <p:spPr bwMode="auto">
          <a:xfrm>
            <a:off x="644939" y="2175723"/>
            <a:ext cx="14021803" cy="63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017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B513-2A2F-5C69-53BC-9E9041CAF386}"/>
              </a:ext>
            </a:extLst>
          </p:cNvPr>
          <p:cNvSpPr>
            <a:spLocks noGrp="1"/>
          </p:cNvSpPr>
          <p:nvPr>
            <p:ph type="title"/>
          </p:nvPr>
        </p:nvSpPr>
        <p:spPr>
          <a:xfrm>
            <a:off x="838200" y="182245"/>
            <a:ext cx="10628376" cy="713867"/>
          </a:xfrm>
        </p:spPr>
        <p:txBody>
          <a:bodyPr>
            <a:normAutofit/>
          </a:bodyPr>
          <a:lstStyle/>
          <a:p>
            <a:r>
              <a:rPr lang="en-US" sz="2200" dirty="0"/>
              <a:t>Rossmoor Camera Club  -  Awards non-competitive Meritorious Service (occasional)</a:t>
            </a:r>
          </a:p>
        </p:txBody>
      </p:sp>
      <p:sp>
        <p:nvSpPr>
          <p:cNvPr id="4" name="TextBox 3">
            <a:extLst>
              <a:ext uri="{FF2B5EF4-FFF2-40B4-BE49-F238E27FC236}">
                <a16:creationId xmlns:a16="http://schemas.microsoft.com/office/drawing/2014/main" id="{866620FA-32B5-DDB4-3156-E884F800538D}"/>
              </a:ext>
            </a:extLst>
          </p:cNvPr>
          <p:cNvSpPr txBox="1"/>
          <p:nvPr/>
        </p:nvSpPr>
        <p:spPr>
          <a:xfrm>
            <a:off x="838200" y="804672"/>
            <a:ext cx="4949952" cy="5478423"/>
          </a:xfrm>
          <a:prstGeom prst="rect">
            <a:avLst/>
          </a:prstGeom>
          <a:noFill/>
        </p:spPr>
        <p:txBody>
          <a:bodyPr wrap="square">
            <a:spAutoFit/>
          </a:bodyPr>
          <a:lstStyle/>
          <a:p>
            <a:r>
              <a:rPr lang="en-US" sz="1400" dirty="0"/>
              <a:t>1977-78 Griff Chiles </a:t>
            </a:r>
          </a:p>
          <a:p>
            <a:r>
              <a:rPr lang="en-US" sz="1400" dirty="0"/>
              <a:t>1978-79 Lois Heginbotham </a:t>
            </a:r>
          </a:p>
          <a:p>
            <a:r>
              <a:rPr lang="en-US" sz="1400" dirty="0"/>
              <a:t>1982-83 Al Forziati </a:t>
            </a:r>
          </a:p>
          <a:p>
            <a:r>
              <a:rPr lang="en-US" sz="1400" dirty="0"/>
              <a:t>1984-85 John Aitchison </a:t>
            </a:r>
          </a:p>
          <a:p>
            <a:r>
              <a:rPr lang="en-US" sz="1400" dirty="0"/>
              <a:t>1985-86 Bill Courtright </a:t>
            </a:r>
          </a:p>
          <a:p>
            <a:r>
              <a:rPr lang="en-US" sz="1400" dirty="0"/>
              <a:t>1986-87 Rox &amp; Elmore Chatham </a:t>
            </a:r>
          </a:p>
          <a:p>
            <a:r>
              <a:rPr lang="en-US" sz="1400" dirty="0"/>
              <a:t>1990-91 Lucile Fonda </a:t>
            </a:r>
          </a:p>
          <a:p>
            <a:r>
              <a:rPr lang="en-US" sz="1400" dirty="0"/>
              <a:t>1994-95 Maxine &amp; Ken Svendsen </a:t>
            </a:r>
          </a:p>
          <a:p>
            <a:r>
              <a:rPr lang="en-US" sz="1400" dirty="0"/>
              <a:t>1996-97 Lewis William </a:t>
            </a:r>
          </a:p>
          <a:p>
            <a:r>
              <a:rPr lang="en-US" sz="1400" dirty="0"/>
              <a:t>1997-98 Carl Hawver </a:t>
            </a:r>
          </a:p>
          <a:p>
            <a:r>
              <a:rPr lang="en-US" sz="1400" dirty="0"/>
              <a:t>1998-99 Lewis Willman </a:t>
            </a:r>
          </a:p>
          <a:p>
            <a:r>
              <a:rPr lang="en-US" sz="1400" dirty="0"/>
              <a:t>1999-00 Louise Levin, Richard Carlson </a:t>
            </a:r>
          </a:p>
          <a:p>
            <a:r>
              <a:rPr lang="en-US" sz="1400" dirty="0"/>
              <a:t>2001-02 Mary &amp; Phil Chenoweth, Art Drucker </a:t>
            </a:r>
          </a:p>
          <a:p>
            <a:r>
              <a:rPr lang="en-US" sz="1400" dirty="0"/>
              <a:t>2002-03 Lois </a:t>
            </a:r>
            <a:r>
              <a:rPr lang="en-US" sz="1400" dirty="0" err="1"/>
              <a:t>Christeller</a:t>
            </a:r>
            <a:r>
              <a:rPr lang="en-US" sz="1400" dirty="0"/>
              <a:t> </a:t>
            </a:r>
          </a:p>
          <a:p>
            <a:r>
              <a:rPr lang="en-US" sz="1400" dirty="0"/>
              <a:t>2003-04 Maxine &amp; Ken Svendsen </a:t>
            </a:r>
          </a:p>
          <a:p>
            <a:r>
              <a:rPr lang="en-US" sz="1400" dirty="0"/>
              <a:t>2004-05 David Young </a:t>
            </a:r>
          </a:p>
          <a:p>
            <a:r>
              <a:rPr lang="en-US" sz="1400" dirty="0"/>
              <a:t>2008-09 Eugene Miller </a:t>
            </a:r>
          </a:p>
          <a:p>
            <a:r>
              <a:rPr lang="en-US" sz="1400" dirty="0"/>
              <a:t>2009-10 Pat &amp; Chuck Bress </a:t>
            </a:r>
          </a:p>
          <a:p>
            <a:r>
              <a:rPr lang="en-US" sz="1400" dirty="0"/>
              <a:t>2011-12 David Young </a:t>
            </a:r>
          </a:p>
          <a:p>
            <a:r>
              <a:rPr lang="en-US" sz="1400" dirty="0"/>
              <a:t>2015-16 Richard Bambach </a:t>
            </a:r>
          </a:p>
          <a:p>
            <a:r>
              <a:rPr lang="en-US" sz="1400" dirty="0"/>
              <a:t>2016-17 Richard Bambach, Ron Masi </a:t>
            </a:r>
          </a:p>
          <a:p>
            <a:r>
              <a:rPr lang="en-US" sz="1400" dirty="0"/>
              <a:t>2017-18 George Kaye </a:t>
            </a:r>
          </a:p>
          <a:p>
            <a:r>
              <a:rPr lang="en-US" sz="1400" dirty="0"/>
              <a:t>2020-22 COVID-19 YEARS: Joanne Mars, Woody Shields, Rich Bambach, Bob Schultz, Steve Kline, Frank Roddy, Chris Warta, Bob Kaplan, Jon Fife</a:t>
            </a:r>
          </a:p>
        </p:txBody>
      </p:sp>
      <p:sp>
        <p:nvSpPr>
          <p:cNvPr id="5" name="TextBox 4">
            <a:extLst>
              <a:ext uri="{FF2B5EF4-FFF2-40B4-BE49-F238E27FC236}">
                <a16:creationId xmlns:a16="http://schemas.microsoft.com/office/drawing/2014/main" id="{9FE58456-1568-D0C2-28DC-42EB8587FCCF}"/>
              </a:ext>
            </a:extLst>
          </p:cNvPr>
          <p:cNvSpPr txBox="1"/>
          <p:nvPr/>
        </p:nvSpPr>
        <p:spPr>
          <a:xfrm>
            <a:off x="6565392" y="896112"/>
            <a:ext cx="3794760" cy="2123658"/>
          </a:xfrm>
          <a:prstGeom prst="rect">
            <a:avLst/>
          </a:prstGeom>
          <a:noFill/>
        </p:spPr>
        <p:txBody>
          <a:bodyPr wrap="square" rtlCol="0">
            <a:spAutoFit/>
          </a:bodyPr>
          <a:lstStyle/>
          <a:p>
            <a:r>
              <a:rPr lang="en-US" sz="2000" b="1" dirty="0"/>
              <a:t>Outstanding Members </a:t>
            </a:r>
          </a:p>
          <a:p>
            <a:r>
              <a:rPr lang="en-US" sz="1400" dirty="0"/>
              <a:t>1987-88 Dorothea Felber </a:t>
            </a:r>
          </a:p>
          <a:p>
            <a:r>
              <a:rPr lang="en-US" sz="1400" dirty="0"/>
              <a:t>1988-89 John Aitchison </a:t>
            </a:r>
          </a:p>
          <a:p>
            <a:r>
              <a:rPr lang="en-US" sz="1400" dirty="0"/>
              <a:t>1989-90 Melrose </a:t>
            </a:r>
            <a:r>
              <a:rPr lang="en-US" sz="1400" dirty="0" err="1"/>
              <a:t>Jesurun</a:t>
            </a:r>
            <a:r>
              <a:rPr lang="en-US" sz="1400" dirty="0"/>
              <a:t> </a:t>
            </a:r>
          </a:p>
          <a:p>
            <a:r>
              <a:rPr lang="en-US" sz="1400" dirty="0"/>
              <a:t>1990-91 Bill Courtright </a:t>
            </a:r>
          </a:p>
          <a:p>
            <a:r>
              <a:rPr lang="en-US" sz="1400" dirty="0"/>
              <a:t>1991-92 Carl Hawver </a:t>
            </a:r>
          </a:p>
          <a:p>
            <a:r>
              <a:rPr lang="en-US" sz="1400" dirty="0"/>
              <a:t>1992-93 Elliot French </a:t>
            </a:r>
          </a:p>
          <a:p>
            <a:r>
              <a:rPr lang="en-US" sz="1400" dirty="0"/>
              <a:t>1993-94 Roz &amp; Elmore Chatham </a:t>
            </a:r>
          </a:p>
          <a:p>
            <a:r>
              <a:rPr lang="en-US" sz="1400" dirty="0"/>
              <a:t>1994-95 Nancy Stiles, Lois </a:t>
            </a:r>
            <a:r>
              <a:rPr lang="en-US" sz="1400" dirty="0" err="1"/>
              <a:t>Christeller</a:t>
            </a:r>
            <a:endParaRPr lang="en-US" sz="1400" dirty="0"/>
          </a:p>
        </p:txBody>
      </p:sp>
    </p:spTree>
    <p:extLst>
      <p:ext uri="{BB962C8B-B14F-4D97-AF65-F5344CB8AC3E}">
        <p14:creationId xmlns:p14="http://schemas.microsoft.com/office/powerpoint/2010/main" val="233545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3573-4DE2-BC8E-AE1E-073DBB0940E1}"/>
              </a:ext>
            </a:extLst>
          </p:cNvPr>
          <p:cNvSpPr>
            <a:spLocks noGrp="1"/>
          </p:cNvSpPr>
          <p:nvPr>
            <p:ph type="title"/>
          </p:nvPr>
        </p:nvSpPr>
        <p:spPr>
          <a:xfrm>
            <a:off x="838200" y="365125"/>
            <a:ext cx="10515600" cy="814451"/>
          </a:xfrm>
        </p:spPr>
        <p:txBody>
          <a:bodyPr>
            <a:normAutofit/>
          </a:bodyPr>
          <a:lstStyle/>
          <a:p>
            <a:r>
              <a:rPr lang="en-US" sz="3200" dirty="0"/>
              <a:t>Photographer (s) of the Year, 2000 - 2014</a:t>
            </a:r>
          </a:p>
        </p:txBody>
      </p:sp>
      <p:graphicFrame>
        <p:nvGraphicFramePr>
          <p:cNvPr id="3" name="Table 2">
            <a:extLst>
              <a:ext uri="{FF2B5EF4-FFF2-40B4-BE49-F238E27FC236}">
                <a16:creationId xmlns:a16="http://schemas.microsoft.com/office/drawing/2014/main" id="{1ADB2BE1-55DD-C012-D8B1-C5E0CD6AADAE}"/>
              </a:ext>
            </a:extLst>
          </p:cNvPr>
          <p:cNvGraphicFramePr>
            <a:graphicFrameLocks noGrp="1"/>
          </p:cNvGraphicFramePr>
          <p:nvPr>
            <p:extLst>
              <p:ext uri="{D42A27DB-BD31-4B8C-83A1-F6EECF244321}">
                <p14:modId xmlns:p14="http://schemas.microsoft.com/office/powerpoint/2010/main" val="3365950647"/>
              </p:ext>
            </p:extLst>
          </p:nvPr>
        </p:nvGraphicFramePr>
        <p:xfrm>
          <a:off x="905256" y="1243584"/>
          <a:ext cx="10241280" cy="4599440"/>
        </p:xfrm>
        <a:graphic>
          <a:graphicData uri="http://schemas.openxmlformats.org/drawingml/2006/table">
            <a:tbl>
              <a:tblPr firstRow="1" firstCol="1" bandRow="1">
                <a:tableStyleId>{5C22544A-7EE6-4342-B048-85BDC9FD1C3A}</a:tableStyleId>
              </a:tblPr>
              <a:tblGrid>
                <a:gridCol w="1490719">
                  <a:extLst>
                    <a:ext uri="{9D8B030D-6E8A-4147-A177-3AD203B41FA5}">
                      <a16:colId xmlns:a16="http://schemas.microsoft.com/office/drawing/2014/main" val="3997804899"/>
                    </a:ext>
                  </a:extLst>
                </a:gridCol>
                <a:gridCol w="4196849">
                  <a:extLst>
                    <a:ext uri="{9D8B030D-6E8A-4147-A177-3AD203B41FA5}">
                      <a16:colId xmlns:a16="http://schemas.microsoft.com/office/drawing/2014/main" val="3606538100"/>
                    </a:ext>
                  </a:extLst>
                </a:gridCol>
                <a:gridCol w="4553712">
                  <a:extLst>
                    <a:ext uri="{9D8B030D-6E8A-4147-A177-3AD203B41FA5}">
                      <a16:colId xmlns:a16="http://schemas.microsoft.com/office/drawing/2014/main" val="2670804356"/>
                    </a:ext>
                  </a:extLst>
                </a:gridCol>
              </a:tblGrid>
              <a:tr h="287465">
                <a:tc>
                  <a:txBody>
                    <a:bodyPr/>
                    <a:lstStyle/>
                    <a:p>
                      <a:pPr marL="0" marR="0" algn="ctr">
                        <a:lnSpc>
                          <a:spcPct val="115000"/>
                        </a:lnSpc>
                        <a:spcAft>
                          <a:spcPts val="1000"/>
                        </a:spcAft>
                        <a:buNone/>
                      </a:pPr>
                      <a:r>
                        <a:rPr lang="en-US" sz="1100" kern="100">
                          <a:effectLst/>
                        </a:rPr>
                        <a:t>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1000"/>
                        </a:spcAft>
                        <a:buNone/>
                      </a:pPr>
                      <a:r>
                        <a:rPr lang="en-US" sz="1100" kern="100">
                          <a:effectLst/>
                        </a:rPr>
                        <a:t>Digital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1000"/>
                        </a:spcAft>
                        <a:buNone/>
                      </a:pPr>
                      <a:r>
                        <a:rPr lang="en-US" sz="1100" kern="100">
                          <a:effectLst/>
                        </a:rPr>
                        <a:t>Print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6457922"/>
                  </a:ext>
                </a:extLst>
              </a:tr>
              <a:tr h="287465">
                <a:tc>
                  <a:txBody>
                    <a:bodyPr/>
                    <a:lstStyle/>
                    <a:p>
                      <a:pPr marL="0" marR="0">
                        <a:lnSpc>
                          <a:spcPct val="115000"/>
                        </a:lnSpc>
                        <a:spcAft>
                          <a:spcPts val="1000"/>
                        </a:spcAft>
                        <a:buNone/>
                      </a:pPr>
                      <a:r>
                        <a:rPr lang="en-US" sz="1100" kern="100">
                          <a:effectLst/>
                        </a:rPr>
                        <a:t>1999 – 2000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Lois Christeller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0534278"/>
                  </a:ext>
                </a:extLst>
              </a:tr>
              <a:tr h="287465">
                <a:tc>
                  <a:txBody>
                    <a:bodyPr/>
                    <a:lstStyle/>
                    <a:p>
                      <a:pPr marL="0" marR="0">
                        <a:lnSpc>
                          <a:spcPct val="115000"/>
                        </a:lnSpc>
                        <a:spcAft>
                          <a:spcPts val="1000"/>
                        </a:spcAft>
                        <a:buNone/>
                      </a:pPr>
                      <a:r>
                        <a:rPr lang="en-US" sz="1100" kern="100">
                          <a:effectLst/>
                        </a:rPr>
                        <a:t>2000 – 2001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Carl Hawver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2387568"/>
                  </a:ext>
                </a:extLst>
              </a:tr>
              <a:tr h="287465">
                <a:tc>
                  <a:txBody>
                    <a:bodyPr/>
                    <a:lstStyle/>
                    <a:p>
                      <a:pPr marL="0" marR="0">
                        <a:lnSpc>
                          <a:spcPct val="115000"/>
                        </a:lnSpc>
                        <a:spcAft>
                          <a:spcPts val="1000"/>
                        </a:spcAft>
                        <a:buNone/>
                      </a:pPr>
                      <a:r>
                        <a:rPr lang="en-US" sz="1100" kern="100">
                          <a:effectLst/>
                        </a:rPr>
                        <a:t>2001 – 2002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25972"/>
                  </a:ext>
                </a:extLst>
              </a:tr>
              <a:tr h="287465">
                <a:tc>
                  <a:txBody>
                    <a:bodyPr/>
                    <a:lstStyle/>
                    <a:p>
                      <a:pPr marL="0" marR="0">
                        <a:lnSpc>
                          <a:spcPct val="115000"/>
                        </a:lnSpc>
                        <a:spcAft>
                          <a:spcPts val="1000"/>
                        </a:spcAft>
                        <a:buNone/>
                      </a:pPr>
                      <a:r>
                        <a:rPr lang="en-US" sz="1100" kern="100">
                          <a:effectLst/>
                        </a:rPr>
                        <a:t>2002 – 2003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0115662"/>
                  </a:ext>
                </a:extLst>
              </a:tr>
              <a:tr h="287465">
                <a:tc>
                  <a:txBody>
                    <a:bodyPr/>
                    <a:lstStyle/>
                    <a:p>
                      <a:pPr marL="0" marR="0">
                        <a:lnSpc>
                          <a:spcPct val="115000"/>
                        </a:lnSpc>
                        <a:spcAft>
                          <a:spcPts val="1000"/>
                        </a:spcAft>
                        <a:buNone/>
                      </a:pPr>
                      <a:r>
                        <a:rPr lang="en-US" sz="1100" kern="100">
                          <a:effectLst/>
                        </a:rPr>
                        <a:t>2003 – 2004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3315579"/>
                  </a:ext>
                </a:extLst>
              </a:tr>
              <a:tr h="287465">
                <a:tc>
                  <a:txBody>
                    <a:bodyPr/>
                    <a:lstStyle/>
                    <a:p>
                      <a:pPr marL="0" marR="0">
                        <a:lnSpc>
                          <a:spcPct val="115000"/>
                        </a:lnSpc>
                        <a:spcAft>
                          <a:spcPts val="1000"/>
                        </a:spcAft>
                        <a:buNone/>
                      </a:pPr>
                      <a:r>
                        <a:rPr lang="en-US" sz="1100" kern="100">
                          <a:effectLst/>
                        </a:rPr>
                        <a:t>2004 - 2005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Pat Bress (adv), Shirley Dibble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777887"/>
                  </a:ext>
                </a:extLst>
              </a:tr>
              <a:tr h="287465">
                <a:tc>
                  <a:txBody>
                    <a:bodyPr/>
                    <a:lstStyle/>
                    <a:p>
                      <a:pPr marL="0" marR="0">
                        <a:lnSpc>
                          <a:spcPct val="115000"/>
                        </a:lnSpc>
                        <a:spcAft>
                          <a:spcPts val="1000"/>
                        </a:spcAft>
                        <a:buNone/>
                      </a:pPr>
                      <a:r>
                        <a:rPr lang="en-US" sz="1100" kern="100">
                          <a:effectLst/>
                        </a:rPr>
                        <a:t>2005 – 2006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Chuck Bress (adv), Bunny Ostrower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479032"/>
                  </a:ext>
                </a:extLst>
              </a:tr>
              <a:tr h="287465">
                <a:tc>
                  <a:txBody>
                    <a:bodyPr/>
                    <a:lstStyle/>
                    <a:p>
                      <a:pPr marL="0" marR="0">
                        <a:lnSpc>
                          <a:spcPct val="115000"/>
                        </a:lnSpc>
                        <a:spcAft>
                          <a:spcPts val="1000"/>
                        </a:spcAft>
                        <a:buNone/>
                      </a:pPr>
                      <a:r>
                        <a:rPr lang="en-US" sz="1100" kern="100">
                          <a:effectLst/>
                        </a:rPr>
                        <a:t>2006 – 2007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Richard Bambach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 (adv), Frank Desmond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3720149"/>
                  </a:ext>
                </a:extLst>
              </a:tr>
              <a:tr h="287465">
                <a:tc>
                  <a:txBody>
                    <a:bodyPr/>
                    <a:lstStyle/>
                    <a:p>
                      <a:pPr marL="0" marR="0">
                        <a:lnSpc>
                          <a:spcPct val="115000"/>
                        </a:lnSpc>
                        <a:spcAft>
                          <a:spcPts val="1000"/>
                        </a:spcAft>
                        <a:buNone/>
                      </a:pPr>
                      <a:r>
                        <a:rPr lang="en-US" sz="1100" kern="100">
                          <a:effectLst/>
                        </a:rPr>
                        <a:t>2007 – 2008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 (adv), Joanne Mars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Pat Bress (adv), Fred Shapiro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873217"/>
                  </a:ext>
                </a:extLst>
              </a:tr>
              <a:tr h="287465">
                <a:tc>
                  <a:txBody>
                    <a:bodyPr/>
                    <a:lstStyle/>
                    <a:p>
                      <a:pPr marL="0" marR="0">
                        <a:lnSpc>
                          <a:spcPct val="115000"/>
                        </a:lnSpc>
                        <a:spcAft>
                          <a:spcPts val="1000"/>
                        </a:spcAft>
                        <a:buNone/>
                      </a:pPr>
                      <a:r>
                        <a:rPr lang="en-US" sz="1100" kern="100">
                          <a:effectLst/>
                        </a:rPr>
                        <a:t>2008 – 2009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 (adv), Joanne Mars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 (adv), Joanne Book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516415"/>
                  </a:ext>
                </a:extLst>
              </a:tr>
              <a:tr h="287465">
                <a:tc>
                  <a:txBody>
                    <a:bodyPr/>
                    <a:lstStyle/>
                    <a:p>
                      <a:pPr marL="0" marR="0">
                        <a:lnSpc>
                          <a:spcPct val="115000"/>
                        </a:lnSpc>
                        <a:spcAft>
                          <a:spcPts val="1000"/>
                        </a:spcAft>
                        <a:buNone/>
                      </a:pPr>
                      <a:r>
                        <a:rPr lang="en-US" sz="1100" kern="100">
                          <a:effectLst/>
                        </a:rPr>
                        <a:t>2009 – 2010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Genie Sachs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 (adv), Joanne Mars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6155542"/>
                  </a:ext>
                </a:extLst>
              </a:tr>
              <a:tr h="287465">
                <a:tc>
                  <a:txBody>
                    <a:bodyPr/>
                    <a:lstStyle/>
                    <a:p>
                      <a:pPr marL="0" marR="0">
                        <a:lnSpc>
                          <a:spcPct val="115000"/>
                        </a:lnSpc>
                        <a:spcAft>
                          <a:spcPts val="1000"/>
                        </a:spcAft>
                        <a:buNone/>
                      </a:pPr>
                      <a:r>
                        <a:rPr lang="en-US" sz="1100" kern="100">
                          <a:effectLst/>
                        </a:rPr>
                        <a:t>2010 – 2011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Algis Lukas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Chuck Bress (adv), Norm Petersen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0408099"/>
                  </a:ext>
                </a:extLst>
              </a:tr>
              <a:tr h="287465">
                <a:tc>
                  <a:txBody>
                    <a:bodyPr/>
                    <a:lstStyle/>
                    <a:p>
                      <a:pPr marL="0" marR="0">
                        <a:lnSpc>
                          <a:spcPct val="115000"/>
                        </a:lnSpc>
                        <a:spcAft>
                          <a:spcPts val="1000"/>
                        </a:spcAft>
                        <a:buNone/>
                      </a:pPr>
                      <a:r>
                        <a:rPr lang="en-US" sz="1100" kern="100">
                          <a:effectLst/>
                        </a:rPr>
                        <a:t>2011 – 2012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Algis Lukas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Chuck Bress (adv), Joyce Stromberg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4269915"/>
                  </a:ext>
                </a:extLst>
              </a:tr>
              <a:tr h="287465">
                <a:tc>
                  <a:txBody>
                    <a:bodyPr/>
                    <a:lstStyle/>
                    <a:p>
                      <a:pPr marL="0" marR="0">
                        <a:lnSpc>
                          <a:spcPct val="115000"/>
                        </a:lnSpc>
                        <a:spcAft>
                          <a:spcPts val="1000"/>
                        </a:spcAft>
                        <a:buNone/>
                      </a:pPr>
                      <a:r>
                        <a:rPr lang="en-US" sz="1100" kern="100">
                          <a:effectLst/>
                        </a:rPr>
                        <a:t>2012 – 2013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Jean DeSchriver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Brenda Gillum (adv), Joyce Stromberg (gen)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7750448"/>
                  </a:ext>
                </a:extLst>
              </a:tr>
              <a:tr h="287465">
                <a:tc>
                  <a:txBody>
                    <a:bodyPr/>
                    <a:lstStyle/>
                    <a:p>
                      <a:pPr marL="0" marR="0">
                        <a:lnSpc>
                          <a:spcPct val="115000"/>
                        </a:lnSpc>
                        <a:spcAft>
                          <a:spcPts val="1000"/>
                        </a:spcAft>
                        <a:buNone/>
                      </a:pPr>
                      <a:r>
                        <a:rPr lang="en-US" sz="1100" kern="100">
                          <a:effectLst/>
                        </a:rPr>
                        <a:t>2013 - 2014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Nina Parish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Chuck Bress (adv), Robert Stromberg gen)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8324432"/>
                  </a:ext>
                </a:extLst>
              </a:tr>
            </a:tbl>
          </a:graphicData>
        </a:graphic>
      </p:graphicFrame>
    </p:spTree>
    <p:extLst>
      <p:ext uri="{BB962C8B-B14F-4D97-AF65-F5344CB8AC3E}">
        <p14:creationId xmlns:p14="http://schemas.microsoft.com/office/powerpoint/2010/main" val="92294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4527-974F-689C-3423-0B86E6567B3F}"/>
              </a:ext>
            </a:extLst>
          </p:cNvPr>
          <p:cNvSpPr>
            <a:spLocks noGrp="1"/>
          </p:cNvSpPr>
          <p:nvPr>
            <p:ph type="title"/>
          </p:nvPr>
        </p:nvSpPr>
        <p:spPr>
          <a:xfrm>
            <a:off x="838200" y="365125"/>
            <a:ext cx="10515600" cy="750443"/>
          </a:xfrm>
        </p:spPr>
        <p:txBody>
          <a:bodyPr>
            <a:normAutofit/>
          </a:bodyPr>
          <a:lstStyle/>
          <a:p>
            <a:r>
              <a:rPr lang="en-US" sz="3200" dirty="0"/>
              <a:t>Photographer (s) of the Year, 2015  - 2025</a:t>
            </a:r>
          </a:p>
        </p:txBody>
      </p:sp>
      <p:graphicFrame>
        <p:nvGraphicFramePr>
          <p:cNvPr id="3" name="Table 2">
            <a:extLst>
              <a:ext uri="{FF2B5EF4-FFF2-40B4-BE49-F238E27FC236}">
                <a16:creationId xmlns:a16="http://schemas.microsoft.com/office/drawing/2014/main" id="{6A0C9053-48D9-2EB4-F5FD-45983A27CBD3}"/>
              </a:ext>
            </a:extLst>
          </p:cNvPr>
          <p:cNvGraphicFramePr>
            <a:graphicFrameLocks noGrp="1"/>
          </p:cNvGraphicFramePr>
          <p:nvPr>
            <p:extLst>
              <p:ext uri="{D42A27DB-BD31-4B8C-83A1-F6EECF244321}">
                <p14:modId xmlns:p14="http://schemas.microsoft.com/office/powerpoint/2010/main" val="1960187131"/>
              </p:ext>
            </p:extLst>
          </p:nvPr>
        </p:nvGraphicFramePr>
        <p:xfrm>
          <a:off x="950976" y="1353312"/>
          <a:ext cx="9820656" cy="4535424"/>
        </p:xfrm>
        <a:graphic>
          <a:graphicData uri="http://schemas.openxmlformats.org/drawingml/2006/table">
            <a:tbl>
              <a:tblPr firstRow="1" firstCol="1" bandRow="1">
                <a:tableStyleId>{5C22544A-7EE6-4342-B048-85BDC9FD1C3A}</a:tableStyleId>
              </a:tblPr>
              <a:tblGrid>
                <a:gridCol w="1429493">
                  <a:extLst>
                    <a:ext uri="{9D8B030D-6E8A-4147-A177-3AD203B41FA5}">
                      <a16:colId xmlns:a16="http://schemas.microsoft.com/office/drawing/2014/main" val="2452027619"/>
                    </a:ext>
                  </a:extLst>
                </a:gridCol>
                <a:gridCol w="4514107">
                  <a:extLst>
                    <a:ext uri="{9D8B030D-6E8A-4147-A177-3AD203B41FA5}">
                      <a16:colId xmlns:a16="http://schemas.microsoft.com/office/drawing/2014/main" val="294560386"/>
                    </a:ext>
                  </a:extLst>
                </a:gridCol>
                <a:gridCol w="3877056">
                  <a:extLst>
                    <a:ext uri="{9D8B030D-6E8A-4147-A177-3AD203B41FA5}">
                      <a16:colId xmlns:a16="http://schemas.microsoft.com/office/drawing/2014/main" val="2125260753"/>
                    </a:ext>
                  </a:extLst>
                </a:gridCol>
              </a:tblGrid>
              <a:tr h="377952">
                <a:tc>
                  <a:txBody>
                    <a:bodyPr/>
                    <a:lstStyle/>
                    <a:p>
                      <a:pPr marL="0" marR="0">
                        <a:lnSpc>
                          <a:spcPct val="115000"/>
                        </a:lnSpc>
                        <a:spcAft>
                          <a:spcPts val="1000"/>
                        </a:spcAft>
                        <a:buNone/>
                      </a:pPr>
                      <a:r>
                        <a:rPr lang="en-US" sz="1100" kern="100">
                          <a:effectLst/>
                        </a:rPr>
                        <a:t>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Digital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Print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774501"/>
                  </a:ext>
                </a:extLst>
              </a:tr>
              <a:tr h="377952">
                <a:tc>
                  <a:txBody>
                    <a:bodyPr/>
                    <a:lstStyle/>
                    <a:p>
                      <a:pPr marL="0" marR="0">
                        <a:lnSpc>
                          <a:spcPct val="115000"/>
                        </a:lnSpc>
                        <a:spcAft>
                          <a:spcPts val="1000"/>
                        </a:spcAft>
                        <a:buNone/>
                      </a:pPr>
                      <a:r>
                        <a:rPr lang="en-US" sz="1100" kern="100">
                          <a:effectLst/>
                        </a:rPr>
                        <a:t>2014 – 2015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Steven Kline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Chuck Bress (adv), Aggie Eastham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453026"/>
                  </a:ext>
                </a:extLst>
              </a:tr>
              <a:tr h="377952">
                <a:tc>
                  <a:txBody>
                    <a:bodyPr/>
                    <a:lstStyle/>
                    <a:p>
                      <a:pPr marL="0" marR="0">
                        <a:lnSpc>
                          <a:spcPct val="115000"/>
                        </a:lnSpc>
                        <a:spcAft>
                          <a:spcPts val="1000"/>
                        </a:spcAft>
                        <a:buNone/>
                      </a:pPr>
                      <a:r>
                        <a:rPr lang="en-US" sz="1100" kern="100">
                          <a:effectLst/>
                        </a:rPr>
                        <a:t>2015 – 2016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Louis Paley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Chuck Bress (adv), George Kaye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625658"/>
                  </a:ext>
                </a:extLst>
              </a:tr>
              <a:tr h="377952">
                <a:tc>
                  <a:txBody>
                    <a:bodyPr/>
                    <a:lstStyle/>
                    <a:p>
                      <a:pPr marL="0" marR="0">
                        <a:lnSpc>
                          <a:spcPct val="115000"/>
                        </a:lnSpc>
                        <a:spcAft>
                          <a:spcPts val="1000"/>
                        </a:spcAft>
                        <a:buNone/>
                      </a:pPr>
                      <a:r>
                        <a:rPr lang="en-US" sz="1100" kern="100">
                          <a:effectLst/>
                        </a:rPr>
                        <a:t>2016 – 2017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 (adv), Louis Paley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Mark Ratner (adv), Larry Mars (adv)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665291"/>
                  </a:ext>
                </a:extLst>
              </a:tr>
              <a:tr h="377952">
                <a:tc>
                  <a:txBody>
                    <a:bodyPr/>
                    <a:lstStyle/>
                    <a:p>
                      <a:pPr marL="0" marR="0">
                        <a:lnSpc>
                          <a:spcPct val="115000"/>
                        </a:lnSpc>
                        <a:spcAft>
                          <a:spcPts val="1000"/>
                        </a:spcAft>
                        <a:buNone/>
                      </a:pPr>
                      <a:r>
                        <a:rPr lang="en-US" sz="1100" kern="100">
                          <a:effectLst/>
                        </a:rPr>
                        <a:t>2017 – 2018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Larry Mars (adv), Louis Paley (gen) &amp; Robert Kaplan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Gaby Dusan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417432"/>
                  </a:ext>
                </a:extLst>
              </a:tr>
              <a:tr h="377952">
                <a:tc>
                  <a:txBody>
                    <a:bodyPr/>
                    <a:lstStyle/>
                    <a:p>
                      <a:pPr marL="0" marR="0">
                        <a:lnSpc>
                          <a:spcPct val="115000"/>
                        </a:lnSpc>
                        <a:spcAft>
                          <a:spcPts val="1000"/>
                        </a:spcAft>
                        <a:buNone/>
                      </a:pPr>
                      <a:r>
                        <a:rPr lang="en-US" sz="1100" kern="100">
                          <a:effectLst/>
                        </a:rPr>
                        <a:t>2018 – 2019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Ruthe Kaplan (gen) &amp; Ann Ferren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George Kaye (adv), Robert Kaplan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7992276"/>
                  </a:ext>
                </a:extLst>
              </a:tr>
              <a:tr h="377952">
                <a:tc>
                  <a:txBody>
                    <a:bodyPr/>
                    <a:lstStyle/>
                    <a:p>
                      <a:pPr marL="0" marR="0">
                        <a:lnSpc>
                          <a:spcPct val="115000"/>
                        </a:lnSpc>
                        <a:spcAft>
                          <a:spcPts val="1000"/>
                        </a:spcAft>
                        <a:buNone/>
                      </a:pPr>
                      <a:r>
                        <a:rPr lang="en-US" sz="1100" kern="100">
                          <a:effectLst/>
                        </a:rPr>
                        <a:t>2019 – 2020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Julie Friedman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Joanne Mars (adv), Ann Ferren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2338975"/>
                  </a:ext>
                </a:extLst>
              </a:tr>
              <a:tr h="377952">
                <a:tc>
                  <a:txBody>
                    <a:bodyPr/>
                    <a:lstStyle/>
                    <a:p>
                      <a:pPr marL="0" marR="0">
                        <a:lnSpc>
                          <a:spcPct val="115000"/>
                        </a:lnSpc>
                        <a:spcAft>
                          <a:spcPts val="1000"/>
                        </a:spcAft>
                        <a:buNone/>
                      </a:pPr>
                      <a:r>
                        <a:rPr lang="en-US" sz="1100" kern="100">
                          <a:effectLst/>
                        </a:rPr>
                        <a:t>2020 – 2021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George Kaye (adv), Woody Shields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NO PRINTS, COVID-19 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388977"/>
                  </a:ext>
                </a:extLst>
              </a:tr>
              <a:tr h="377952">
                <a:tc>
                  <a:txBody>
                    <a:bodyPr/>
                    <a:lstStyle/>
                    <a:p>
                      <a:pPr marL="0" marR="0">
                        <a:lnSpc>
                          <a:spcPct val="115000"/>
                        </a:lnSpc>
                        <a:spcAft>
                          <a:spcPts val="1000"/>
                        </a:spcAft>
                        <a:buNone/>
                      </a:pPr>
                      <a:r>
                        <a:rPr lang="en-US" sz="1100" kern="100">
                          <a:effectLst/>
                        </a:rPr>
                        <a:t>2021 – 2022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Judy MacArthur (adv), Bob Schultz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NO PRINTS, COVID-19 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0103722"/>
                  </a:ext>
                </a:extLst>
              </a:tr>
              <a:tr h="377952">
                <a:tc>
                  <a:txBody>
                    <a:bodyPr/>
                    <a:lstStyle/>
                    <a:p>
                      <a:pPr marL="0" marR="0">
                        <a:lnSpc>
                          <a:spcPct val="115000"/>
                        </a:lnSpc>
                        <a:spcAft>
                          <a:spcPts val="1000"/>
                        </a:spcAft>
                        <a:buNone/>
                      </a:pPr>
                      <a:r>
                        <a:rPr lang="en-US" sz="1100" kern="100">
                          <a:effectLst/>
                        </a:rPr>
                        <a:t>2022 – 2023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Judy MacArthur (adv), Stu Lillard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NO PRINTS, COVID-19 YEAR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7948479"/>
                  </a:ext>
                </a:extLst>
              </a:tr>
              <a:tr h="377952">
                <a:tc>
                  <a:txBody>
                    <a:bodyPr/>
                    <a:lstStyle/>
                    <a:p>
                      <a:pPr marL="0" marR="0">
                        <a:lnSpc>
                          <a:spcPct val="115000"/>
                        </a:lnSpc>
                        <a:spcAft>
                          <a:spcPts val="1000"/>
                        </a:spcAft>
                        <a:buNone/>
                      </a:pPr>
                      <a:r>
                        <a:rPr lang="en-US" sz="1100" kern="100">
                          <a:effectLst/>
                        </a:rPr>
                        <a:t>2023 – 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Judy MacArthur (adv), Blair Blankinship (inter), Larry Kurlandsky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Prints suspended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723059"/>
                  </a:ext>
                </a:extLst>
              </a:tr>
              <a:tr h="377952">
                <a:tc>
                  <a:txBody>
                    <a:bodyPr/>
                    <a:lstStyle/>
                    <a:p>
                      <a:pPr marL="0" marR="0">
                        <a:lnSpc>
                          <a:spcPct val="115000"/>
                        </a:lnSpc>
                        <a:spcAft>
                          <a:spcPts val="1000"/>
                        </a:spcAft>
                        <a:buNone/>
                      </a:pPr>
                      <a:r>
                        <a:rPr lang="en-US" sz="1100" kern="100">
                          <a:effectLst/>
                        </a:rPr>
                        <a:t>2024 - 2025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a:effectLst/>
                        </a:rPr>
                        <a:t>John Long (adv), Woody Shields (Int), Evelyn Brown (Gen)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buNone/>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7533826"/>
                  </a:ext>
                </a:extLst>
              </a:tr>
            </a:tbl>
          </a:graphicData>
        </a:graphic>
      </p:graphicFrame>
    </p:spTree>
    <p:extLst>
      <p:ext uri="{BB962C8B-B14F-4D97-AF65-F5344CB8AC3E}">
        <p14:creationId xmlns:p14="http://schemas.microsoft.com/office/powerpoint/2010/main" val="737199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TotalTime>
  <Words>2651</Words>
  <Application>Microsoft Office PowerPoint</Application>
  <PresentationFormat>Widescreen</PresentationFormat>
  <Paragraphs>688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Britannic Bold</vt:lpstr>
      <vt:lpstr>Calibri</vt:lpstr>
      <vt:lpstr>Roboto</vt:lpstr>
      <vt:lpstr>Office Theme</vt:lpstr>
      <vt:lpstr>Rossmoor Camera Club Yearbook 2024 - 2025</vt:lpstr>
      <vt:lpstr>2024 – 2025 Officers and Directors</vt:lpstr>
      <vt:lpstr>Photographers of the Year</vt:lpstr>
      <vt:lpstr>PowerPoint Presentation</vt:lpstr>
      <vt:lpstr> Intermediate – RCC Competitions 2024 - 2025 </vt:lpstr>
      <vt:lpstr>General – RCC Competitions 2024 - 2025</vt:lpstr>
      <vt:lpstr>Rossmoor Camera Club  -  Awards non-competitive Meritorious Service (occasional)</vt:lpstr>
      <vt:lpstr>Photographer (s) of the Year, 2000 - 2014</vt:lpstr>
      <vt:lpstr>Photographer (s) of the Year, 2015  - 2025</vt:lpstr>
      <vt:lpstr>  RCC Competition Subjects for 2024/2025 </vt:lpstr>
      <vt:lpstr>RCC Competition Subjects for 2024 - 2025</vt:lpstr>
      <vt:lpstr>RCC Meetings and Activities for 2024 - 2025</vt:lpstr>
      <vt:lpstr>RCC Meetings and Activities for 2024 - 2025</vt:lpstr>
      <vt:lpstr>RCC Meetings and Activities for 2024 - 2025</vt:lpstr>
      <vt:lpstr>RCC Meetings and Activities for 2024 - 2025</vt:lpstr>
      <vt:lpstr>History</vt:lpstr>
      <vt:lpstr>PRESIDENTS of the ROSSMOOR CAMERA CLUB</vt:lpstr>
      <vt:lpstr>PRESIDENTS of the ROSSMOOR CAMERA CLUB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Blair Blankinship</dc:creator>
  <cp:lastModifiedBy>Blair Blankinship</cp:lastModifiedBy>
  <cp:revision>26</cp:revision>
  <dcterms:created xsi:type="dcterms:W3CDTF">2025-05-19T17:33:54Z</dcterms:created>
  <dcterms:modified xsi:type="dcterms:W3CDTF">2025-05-20T21:09:59Z</dcterms:modified>
</cp:coreProperties>
</file>